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lata" charset="1" panose="00000500000000000000"/>
      <p:regular r:id="rId26"/>
    </p:embeddedFont>
    <p:embeddedFont>
      <p:font typeface="Glacial Indifference Bold" charset="1" panose="00000800000000000000"/>
      <p:regular r:id="rId27"/>
    </p:embeddedFont>
    <p:embeddedFont>
      <p:font typeface="Glacial Indifference" charset="1" panose="00000000000000000000"/>
      <p:regular r:id="rId28"/>
    </p:embeddedFont>
    <p:embeddedFont>
      <p:font typeface="Open Sans Bold" charset="1" panose="020B0806030504020204"/>
      <p:regular r:id="rId29"/>
    </p:embeddedFont>
    <p:embeddedFont>
      <p:font typeface="Open Sans" charset="1" panose="020B06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36.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9.jpe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6.pn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436337" y="0"/>
            <a:ext cx="6851663" cy="10287000"/>
          </a:xfrm>
          <a:custGeom>
            <a:avLst/>
            <a:gdLst/>
            <a:ahLst/>
            <a:cxnLst/>
            <a:rect r="r" b="b" t="t" l="l"/>
            <a:pathLst>
              <a:path h="10287000" w="6851663">
                <a:moveTo>
                  <a:pt x="0" y="0"/>
                </a:moveTo>
                <a:lnTo>
                  <a:pt x="6851663" y="0"/>
                </a:lnTo>
                <a:lnTo>
                  <a:pt x="6851663" y="10287000"/>
                </a:lnTo>
                <a:lnTo>
                  <a:pt x="0" y="10287000"/>
                </a:lnTo>
                <a:lnTo>
                  <a:pt x="0" y="0"/>
                </a:lnTo>
                <a:close/>
              </a:path>
            </a:pathLst>
          </a:custGeom>
          <a:blipFill>
            <a:blip r:embed="rId4"/>
            <a:stretch>
              <a:fillRect l="-14" t="0" r="-14" b="0"/>
            </a:stretch>
          </a:blipFill>
        </p:spPr>
      </p:sp>
      <p:sp>
        <p:nvSpPr>
          <p:cNvPr name="Freeform 4" id="4"/>
          <p:cNvSpPr/>
          <p:nvPr/>
        </p:nvSpPr>
        <p:spPr>
          <a:xfrm flipH="false" flipV="false" rot="0">
            <a:off x="-886990" y="3811555"/>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38175" y="1502489"/>
            <a:ext cx="1487414" cy="1176631"/>
          </a:xfrm>
          <a:custGeom>
            <a:avLst/>
            <a:gdLst/>
            <a:ahLst/>
            <a:cxnLst/>
            <a:rect r="r" b="b" t="t" l="l"/>
            <a:pathLst>
              <a:path h="1176631" w="1487414">
                <a:moveTo>
                  <a:pt x="0" y="0"/>
                </a:moveTo>
                <a:lnTo>
                  <a:pt x="1487414" y="0"/>
                </a:lnTo>
                <a:lnTo>
                  <a:pt x="1487414" y="1176631"/>
                </a:lnTo>
                <a:lnTo>
                  <a:pt x="0" y="11766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657225" y="3368058"/>
            <a:ext cx="47625" cy="3802747"/>
            <a:chOff x="0" y="0"/>
            <a:chExt cx="12543" cy="1001547"/>
          </a:xfrm>
        </p:grpSpPr>
        <p:sp>
          <p:nvSpPr>
            <p:cNvPr name="Freeform 7" id="7"/>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8" id="8"/>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42950" y="3687730"/>
            <a:ext cx="8569609" cy="1158692"/>
          </a:xfrm>
          <a:prstGeom prst="rect">
            <a:avLst/>
          </a:prstGeom>
        </p:spPr>
        <p:txBody>
          <a:bodyPr anchor="t" rtlCol="false" tIns="0" lIns="0" bIns="0" rIns="0">
            <a:spAutoFit/>
          </a:bodyPr>
          <a:lstStyle/>
          <a:p>
            <a:pPr algn="l" marL="0" indent="0" lvl="0">
              <a:lnSpc>
                <a:spcPts val="9549"/>
              </a:lnSpc>
              <a:spcBef>
                <a:spcPct val="0"/>
              </a:spcBef>
            </a:pPr>
            <a:r>
              <a:rPr lang="en-US" sz="6821" spc="736">
                <a:solidFill>
                  <a:srgbClr val="FFFFFF"/>
                </a:solidFill>
                <a:latin typeface="Alata"/>
                <a:ea typeface="Alata"/>
                <a:cs typeface="Alata"/>
                <a:sym typeface="Alata"/>
              </a:rPr>
              <a:t>EXPLORATORY</a:t>
            </a:r>
          </a:p>
        </p:txBody>
      </p:sp>
      <p:sp>
        <p:nvSpPr>
          <p:cNvPr name="TextBox 10" id="10"/>
          <p:cNvSpPr txBox="true"/>
          <p:nvPr/>
        </p:nvSpPr>
        <p:spPr>
          <a:xfrm rot="0">
            <a:off x="657225" y="4646396"/>
            <a:ext cx="11279174" cy="1617545"/>
          </a:xfrm>
          <a:prstGeom prst="rect">
            <a:avLst/>
          </a:prstGeom>
        </p:spPr>
        <p:txBody>
          <a:bodyPr anchor="t" rtlCol="false" tIns="0" lIns="0" bIns="0" rIns="0">
            <a:spAutoFit/>
          </a:bodyPr>
          <a:lstStyle/>
          <a:p>
            <a:pPr algn="l" marL="0" indent="0" lvl="0">
              <a:lnSpc>
                <a:spcPts val="13218"/>
              </a:lnSpc>
              <a:spcBef>
                <a:spcPct val="0"/>
              </a:spcBef>
            </a:pPr>
            <a:r>
              <a:rPr lang="en-US" sz="9442" spc="1019">
                <a:solidFill>
                  <a:srgbClr val="FFFFFF"/>
                </a:solidFill>
                <a:latin typeface="Alata"/>
                <a:ea typeface="Alata"/>
                <a:cs typeface="Alata"/>
                <a:sym typeface="Alata"/>
              </a:rPr>
              <a:t>DATA ANALYSIS</a:t>
            </a:r>
          </a:p>
        </p:txBody>
      </p:sp>
      <p:sp>
        <p:nvSpPr>
          <p:cNvPr name="TextBox 11" id="11"/>
          <p:cNvSpPr txBox="true"/>
          <p:nvPr/>
        </p:nvSpPr>
        <p:spPr>
          <a:xfrm rot="0">
            <a:off x="2230364" y="1663256"/>
            <a:ext cx="2797391" cy="912247"/>
          </a:xfrm>
          <a:prstGeom prst="rect">
            <a:avLst/>
          </a:prstGeom>
        </p:spPr>
        <p:txBody>
          <a:bodyPr anchor="t" rtlCol="false" tIns="0" lIns="0" bIns="0" rIns="0">
            <a:spAutoFit/>
          </a:bodyPr>
          <a:lstStyle/>
          <a:p>
            <a:pPr algn="l" marL="0" indent="0" lvl="0">
              <a:lnSpc>
                <a:spcPts val="3564"/>
              </a:lnSpc>
            </a:pPr>
            <a:r>
              <a:rPr lang="en-US" sz="3331" spc="236">
                <a:solidFill>
                  <a:srgbClr val="FFFFFF"/>
                </a:solidFill>
                <a:latin typeface="Glacial Indifference Bold"/>
                <a:ea typeface="Glacial Indifference Bold"/>
                <a:cs typeface="Glacial Indifference Bold"/>
                <a:sym typeface="Glacial Indifference Bold"/>
              </a:rPr>
              <a:t>Shark Tank India</a:t>
            </a:r>
          </a:p>
        </p:txBody>
      </p:sp>
      <p:sp>
        <p:nvSpPr>
          <p:cNvPr name="TextBox 12" id="12"/>
          <p:cNvSpPr txBox="true"/>
          <p:nvPr/>
        </p:nvSpPr>
        <p:spPr>
          <a:xfrm rot="0">
            <a:off x="742950" y="8645378"/>
            <a:ext cx="3265087" cy="612922"/>
          </a:xfrm>
          <a:prstGeom prst="rect">
            <a:avLst/>
          </a:prstGeom>
        </p:spPr>
        <p:txBody>
          <a:bodyPr anchor="t" rtlCol="false" tIns="0" lIns="0" bIns="0" rIns="0">
            <a:spAutoFit/>
          </a:bodyPr>
          <a:lstStyle/>
          <a:p>
            <a:pPr algn="l">
              <a:lnSpc>
                <a:spcPts val="5066"/>
              </a:lnSpc>
              <a:spcBef>
                <a:spcPct val="0"/>
              </a:spcBef>
            </a:pPr>
            <a:r>
              <a:rPr lang="en-US" sz="3619" spc="86">
                <a:solidFill>
                  <a:srgbClr val="FFFFFF"/>
                </a:solidFill>
                <a:latin typeface="Glacial Indifference Bold"/>
                <a:ea typeface="Glacial Indifference Bold"/>
                <a:cs typeface="Glacial Indifference Bold"/>
                <a:sym typeface="Glacial Indifference Bold"/>
              </a:rPr>
              <a:t>-Adarsh Sahu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028700" y="183853"/>
            <a:ext cx="16621722" cy="202618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Industry and sector-wise distribution of companies </a:t>
            </a:r>
          </a:p>
        </p:txBody>
      </p:sp>
      <p:pic>
        <p:nvPicPr>
          <p:cNvPr name="Picture 3" id="3"/>
          <p:cNvPicPr>
            <a:picLocks noChangeAspect="true"/>
          </p:cNvPicPr>
          <p:nvPr/>
        </p:nvPicPr>
        <p:blipFill>
          <a:blip r:embed="rId2"/>
          <a:stretch>
            <a:fillRect/>
          </a:stretch>
        </p:blipFill>
        <p:spPr>
          <a:xfrm rot="0">
            <a:off x="1338142" y="2859246"/>
            <a:ext cx="8515482" cy="7127974"/>
          </a:xfrm>
          <a:prstGeom prst="rect">
            <a:avLst/>
          </a:prstGeom>
        </p:spPr>
      </p:pic>
      <p:sp>
        <p:nvSpPr>
          <p:cNvPr name="TextBox 4" id="4"/>
          <p:cNvSpPr txBox="true"/>
          <p:nvPr/>
        </p:nvSpPr>
        <p:spPr>
          <a:xfrm rot="-5400000">
            <a:off x="948719" y="6389544"/>
            <a:ext cx="1181477"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Count</a:t>
            </a:r>
          </a:p>
        </p:txBody>
      </p:sp>
      <p:sp>
        <p:nvSpPr>
          <p:cNvPr name="TextBox 5" id="5"/>
          <p:cNvSpPr txBox="true"/>
          <p:nvPr/>
        </p:nvSpPr>
        <p:spPr>
          <a:xfrm rot="0">
            <a:off x="2774388" y="9376757"/>
            <a:ext cx="5051363"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Top 5 participating States</a:t>
            </a:r>
          </a:p>
        </p:txBody>
      </p:sp>
      <p:pic>
        <p:nvPicPr>
          <p:cNvPr name="Picture 6" id="6"/>
          <p:cNvPicPr>
            <a:picLocks noChangeAspect="true"/>
          </p:cNvPicPr>
          <p:nvPr/>
        </p:nvPicPr>
        <p:blipFill>
          <a:blip r:embed="rId3"/>
          <a:stretch>
            <a:fillRect/>
          </a:stretch>
        </p:blipFill>
        <p:spPr>
          <a:xfrm rot="0">
            <a:off x="9713570" y="1488504"/>
            <a:ext cx="8658384" cy="8236787"/>
          </a:xfrm>
          <a:prstGeom prst="rect">
            <a:avLst/>
          </a:prstGeom>
        </p:spPr>
      </p:pic>
      <p:sp>
        <p:nvSpPr>
          <p:cNvPr name="TextBox 7" id="7"/>
          <p:cNvSpPr txBox="true"/>
          <p:nvPr/>
        </p:nvSpPr>
        <p:spPr>
          <a:xfrm rot="0">
            <a:off x="11724041" y="9376757"/>
            <a:ext cx="6050206"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Zone-wise analysis of Pitches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028700" y="183853"/>
            <a:ext cx="16621722" cy="101653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Presenter Details </a:t>
            </a:r>
          </a:p>
        </p:txBody>
      </p:sp>
      <p:pic>
        <p:nvPicPr>
          <p:cNvPr name="Picture 3" id="3"/>
          <p:cNvPicPr>
            <a:picLocks noChangeAspect="true"/>
          </p:cNvPicPr>
          <p:nvPr/>
        </p:nvPicPr>
        <p:blipFill>
          <a:blip r:embed="rId2"/>
          <a:stretch>
            <a:fillRect/>
          </a:stretch>
        </p:blipFill>
        <p:spPr>
          <a:xfrm rot="0">
            <a:off x="621022" y="1129623"/>
            <a:ext cx="7700966" cy="8027754"/>
          </a:xfrm>
          <a:prstGeom prst="rect">
            <a:avLst/>
          </a:prstGeom>
        </p:spPr>
      </p:pic>
      <p:sp>
        <p:nvSpPr>
          <p:cNvPr name="TextBox 4" id="4"/>
          <p:cNvSpPr txBox="true"/>
          <p:nvPr/>
        </p:nvSpPr>
        <p:spPr>
          <a:xfrm rot="0">
            <a:off x="3445925" y="8431247"/>
            <a:ext cx="1528556"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Season</a:t>
            </a:r>
          </a:p>
        </p:txBody>
      </p:sp>
      <p:sp>
        <p:nvSpPr>
          <p:cNvPr name="TextBox 5" id="5"/>
          <p:cNvSpPr txBox="true"/>
          <p:nvPr/>
        </p:nvSpPr>
        <p:spPr>
          <a:xfrm rot="-5400000">
            <a:off x="247319" y="5145445"/>
            <a:ext cx="1115026"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Count</a:t>
            </a:r>
          </a:p>
        </p:txBody>
      </p:sp>
      <p:sp>
        <p:nvSpPr>
          <p:cNvPr name="TextBox 6" id="6"/>
          <p:cNvSpPr txBox="true"/>
          <p:nvPr/>
        </p:nvSpPr>
        <p:spPr>
          <a:xfrm rot="0">
            <a:off x="1551301" y="9005857"/>
            <a:ext cx="6377353"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Couple presenters in each Season</a:t>
            </a:r>
          </a:p>
        </p:txBody>
      </p:sp>
      <p:pic>
        <p:nvPicPr>
          <p:cNvPr name="Picture 7" id="7"/>
          <p:cNvPicPr>
            <a:picLocks noChangeAspect="true"/>
          </p:cNvPicPr>
          <p:nvPr/>
        </p:nvPicPr>
        <p:blipFill>
          <a:blip r:embed="rId3"/>
          <a:stretch>
            <a:fillRect/>
          </a:stretch>
        </p:blipFill>
        <p:spPr>
          <a:xfrm rot="0">
            <a:off x="10322500" y="1771079"/>
            <a:ext cx="6666088" cy="6976297"/>
          </a:xfrm>
          <a:prstGeom prst="rect">
            <a:avLst/>
          </a:prstGeom>
        </p:spPr>
      </p:pic>
      <p:sp>
        <p:nvSpPr>
          <p:cNvPr name="TextBox 8" id="8"/>
          <p:cNvSpPr txBox="true"/>
          <p:nvPr/>
        </p:nvSpPr>
        <p:spPr>
          <a:xfrm rot="0">
            <a:off x="11608092" y="8810564"/>
            <a:ext cx="5840406"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Age Dynamics of participants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028700" y="183853"/>
            <a:ext cx="16621722" cy="101653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Presenter Details </a:t>
            </a:r>
          </a:p>
        </p:txBody>
      </p:sp>
      <p:pic>
        <p:nvPicPr>
          <p:cNvPr name="Picture 3" id="3"/>
          <p:cNvPicPr>
            <a:picLocks noChangeAspect="true"/>
          </p:cNvPicPr>
          <p:nvPr/>
        </p:nvPicPr>
        <p:blipFill>
          <a:blip r:embed="rId2"/>
          <a:stretch>
            <a:fillRect/>
          </a:stretch>
        </p:blipFill>
        <p:spPr>
          <a:xfrm rot="0">
            <a:off x="-234763" y="1021178"/>
            <a:ext cx="10437630" cy="8343794"/>
          </a:xfrm>
          <a:prstGeom prst="rect">
            <a:avLst/>
          </a:prstGeom>
        </p:spPr>
      </p:pic>
      <p:sp>
        <p:nvSpPr>
          <p:cNvPr name="TextBox 4" id="4"/>
          <p:cNvSpPr txBox="true"/>
          <p:nvPr/>
        </p:nvSpPr>
        <p:spPr>
          <a:xfrm rot="0">
            <a:off x="1575838" y="8706137"/>
            <a:ext cx="6816428" cy="976056"/>
          </a:xfrm>
          <a:prstGeom prst="rect">
            <a:avLst/>
          </a:prstGeom>
        </p:spPr>
        <p:txBody>
          <a:bodyPr anchor="t" rtlCol="false" tIns="0" lIns="0" bIns="0" rIns="0">
            <a:spAutoFit/>
          </a:bodyPr>
          <a:lstStyle/>
          <a:p>
            <a:pPr algn="ctr">
              <a:lnSpc>
                <a:spcPts val="3951"/>
              </a:lnSpc>
            </a:pPr>
            <a:r>
              <a:rPr lang="en-US" sz="2822" spc="200">
                <a:solidFill>
                  <a:srgbClr val="FFFFFF"/>
                </a:solidFill>
                <a:latin typeface="Glacial Indifference Bold"/>
                <a:ea typeface="Glacial Indifference Bold"/>
                <a:cs typeface="Glacial Indifference Bold"/>
                <a:sym typeface="Glacial Indifference Bold"/>
              </a:rPr>
              <a:t>Gender-wise distribution of business presenter</a:t>
            </a:r>
          </a:p>
        </p:txBody>
      </p:sp>
      <p:sp>
        <p:nvSpPr>
          <p:cNvPr name="Freeform 5" id="5"/>
          <p:cNvSpPr/>
          <p:nvPr/>
        </p:nvSpPr>
        <p:spPr>
          <a:xfrm flipH="false" flipV="false" rot="0">
            <a:off x="10066839" y="2194847"/>
            <a:ext cx="7583583" cy="5834320"/>
          </a:xfrm>
          <a:custGeom>
            <a:avLst/>
            <a:gdLst/>
            <a:ahLst/>
            <a:cxnLst/>
            <a:rect r="r" b="b" t="t" l="l"/>
            <a:pathLst>
              <a:path h="5834320" w="7583583">
                <a:moveTo>
                  <a:pt x="0" y="0"/>
                </a:moveTo>
                <a:lnTo>
                  <a:pt x="7583583" y="0"/>
                </a:lnTo>
                <a:lnTo>
                  <a:pt x="7583583" y="5834320"/>
                </a:lnTo>
                <a:lnTo>
                  <a:pt x="0" y="5834320"/>
                </a:lnTo>
                <a:lnTo>
                  <a:pt x="0" y="0"/>
                </a:lnTo>
                <a:close/>
              </a:path>
            </a:pathLst>
          </a:custGeom>
          <a:blipFill>
            <a:blip r:embed="rId3"/>
            <a:stretch>
              <a:fillRect l="-735" t="0" r="-735" b="0"/>
            </a:stretch>
          </a:blipFill>
        </p:spPr>
      </p:sp>
      <p:sp>
        <p:nvSpPr>
          <p:cNvPr name="TextBox 6" id="6"/>
          <p:cNvSpPr txBox="true"/>
          <p:nvPr/>
        </p:nvSpPr>
        <p:spPr>
          <a:xfrm rot="0">
            <a:off x="9969110" y="8777257"/>
            <a:ext cx="7681312" cy="9049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Insight: Team size of 2 participated most</a:t>
            </a:r>
          </a:p>
          <a:p>
            <a:pPr algn="l">
              <a:lnSpc>
                <a:spcPts val="367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7054" y="472226"/>
            <a:ext cx="11539758" cy="10599604"/>
          </a:xfrm>
          <a:prstGeom prst="rect">
            <a:avLst/>
          </a:prstGeom>
        </p:spPr>
      </p:pic>
      <p:sp>
        <p:nvSpPr>
          <p:cNvPr name="TextBox 3" id="3"/>
          <p:cNvSpPr txBox="true"/>
          <p:nvPr/>
        </p:nvSpPr>
        <p:spPr>
          <a:xfrm rot="0">
            <a:off x="1028700" y="183853"/>
            <a:ext cx="16621722" cy="101653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Presenter Details </a:t>
            </a:r>
          </a:p>
        </p:txBody>
      </p:sp>
      <p:sp>
        <p:nvSpPr>
          <p:cNvPr name="TextBox 4" id="4"/>
          <p:cNvSpPr txBox="true"/>
          <p:nvPr/>
        </p:nvSpPr>
        <p:spPr>
          <a:xfrm rot="0">
            <a:off x="12065368" y="4531165"/>
            <a:ext cx="4410749" cy="1644711"/>
          </a:xfrm>
          <a:prstGeom prst="rect">
            <a:avLst/>
          </a:prstGeom>
        </p:spPr>
        <p:txBody>
          <a:bodyPr anchor="t" rtlCol="false" tIns="0" lIns="0" bIns="0" rIns="0">
            <a:spAutoFit/>
          </a:bodyPr>
          <a:lstStyle/>
          <a:p>
            <a:pPr algn="ctr">
              <a:lnSpc>
                <a:spcPts val="4371"/>
              </a:lnSpc>
            </a:pPr>
            <a:r>
              <a:rPr lang="en-US" sz="3122" spc="221">
                <a:solidFill>
                  <a:srgbClr val="FFFFFF"/>
                </a:solidFill>
                <a:latin typeface="Glacial Indifference Bold"/>
                <a:ea typeface="Glacial Indifference Bold"/>
                <a:cs typeface="Glacial Indifference Bold"/>
                <a:sym typeface="Glacial Indifference Bold"/>
              </a:rPr>
              <a:t>State-wise distribution of Business emerging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028700" y="183853"/>
            <a:ext cx="16230600" cy="101653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Shark Investment Details </a:t>
            </a:r>
          </a:p>
        </p:txBody>
      </p:sp>
      <p:sp>
        <p:nvSpPr>
          <p:cNvPr name="TextBox 3" id="3"/>
          <p:cNvSpPr txBox="true"/>
          <p:nvPr/>
        </p:nvSpPr>
        <p:spPr>
          <a:xfrm rot="0">
            <a:off x="1674876" y="9201150"/>
            <a:ext cx="6815834"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Total Amounts Invested by each shark</a:t>
            </a:r>
          </a:p>
        </p:txBody>
      </p:sp>
      <p:pic>
        <p:nvPicPr>
          <p:cNvPr name="Picture 4" id="4"/>
          <p:cNvPicPr>
            <a:picLocks noChangeAspect="true"/>
          </p:cNvPicPr>
          <p:nvPr/>
        </p:nvPicPr>
        <p:blipFill>
          <a:blip r:embed="rId2">
            <a:alphaModFix amt="98000"/>
          </a:blip>
          <a:stretch>
            <a:fillRect/>
          </a:stretch>
        </p:blipFill>
        <p:spPr>
          <a:xfrm rot="0">
            <a:off x="709190" y="2146126"/>
            <a:ext cx="8537656" cy="7118525"/>
          </a:xfrm>
          <a:prstGeom prst="rect">
            <a:avLst/>
          </a:prstGeom>
        </p:spPr>
      </p:pic>
      <p:sp>
        <p:nvSpPr>
          <p:cNvPr name="TextBox 5" id="5"/>
          <p:cNvSpPr txBox="true"/>
          <p:nvPr/>
        </p:nvSpPr>
        <p:spPr>
          <a:xfrm rot="0">
            <a:off x="4318515" y="8536022"/>
            <a:ext cx="1528556"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Shark </a:t>
            </a:r>
          </a:p>
        </p:txBody>
      </p:sp>
      <p:sp>
        <p:nvSpPr>
          <p:cNvPr name="TextBox 6" id="6"/>
          <p:cNvSpPr txBox="true"/>
          <p:nvPr/>
        </p:nvSpPr>
        <p:spPr>
          <a:xfrm rot="-5400000">
            <a:off x="-898181" y="5281700"/>
            <a:ext cx="3331274"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Amount in Crores</a:t>
            </a:r>
          </a:p>
        </p:txBody>
      </p:sp>
      <p:pic>
        <p:nvPicPr>
          <p:cNvPr name="Picture 7" id="7"/>
          <p:cNvPicPr>
            <a:picLocks noChangeAspect="true"/>
          </p:cNvPicPr>
          <p:nvPr/>
        </p:nvPicPr>
        <p:blipFill>
          <a:blip r:embed="rId3">
            <a:alphaModFix amt="98000"/>
          </a:blip>
          <a:stretch>
            <a:fillRect/>
          </a:stretch>
        </p:blipFill>
        <p:spPr>
          <a:xfrm rot="0">
            <a:off x="8745948" y="935642"/>
            <a:ext cx="9966845" cy="8415718"/>
          </a:xfrm>
          <a:prstGeom prst="rect">
            <a:avLst/>
          </a:prstGeom>
        </p:spPr>
      </p:pic>
      <p:sp>
        <p:nvSpPr>
          <p:cNvPr name="TextBox 8" id="8"/>
          <p:cNvSpPr txBox="true"/>
          <p:nvPr/>
        </p:nvSpPr>
        <p:spPr>
          <a:xfrm rot="-5400000">
            <a:off x="6984242" y="4904207"/>
            <a:ext cx="4086259"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Percentage Equity</a:t>
            </a:r>
          </a:p>
        </p:txBody>
      </p:sp>
      <p:sp>
        <p:nvSpPr>
          <p:cNvPr name="TextBox 9" id="9"/>
          <p:cNvSpPr txBox="true"/>
          <p:nvPr/>
        </p:nvSpPr>
        <p:spPr>
          <a:xfrm rot="0">
            <a:off x="13538871" y="8536022"/>
            <a:ext cx="1065823"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Shark </a:t>
            </a:r>
          </a:p>
        </p:txBody>
      </p:sp>
      <p:sp>
        <p:nvSpPr>
          <p:cNvPr name="TextBox 10" id="10"/>
          <p:cNvSpPr txBox="true"/>
          <p:nvPr/>
        </p:nvSpPr>
        <p:spPr>
          <a:xfrm rot="0">
            <a:off x="10130953" y="9201150"/>
            <a:ext cx="6815834"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Equities gained by each shark</a:t>
            </a:r>
          </a:p>
        </p:txBody>
      </p:sp>
      <p:sp>
        <p:nvSpPr>
          <p:cNvPr name="Freeform 11" id="11"/>
          <p:cNvSpPr/>
          <p:nvPr/>
        </p:nvSpPr>
        <p:spPr>
          <a:xfrm flipH="false" flipV="false" rot="0">
            <a:off x="12662855" y="289000"/>
            <a:ext cx="1066516" cy="911386"/>
          </a:xfrm>
          <a:custGeom>
            <a:avLst/>
            <a:gdLst/>
            <a:ahLst/>
            <a:cxnLst/>
            <a:rect r="r" b="b" t="t" l="l"/>
            <a:pathLst>
              <a:path h="911386" w="1066516">
                <a:moveTo>
                  <a:pt x="0" y="0"/>
                </a:moveTo>
                <a:lnTo>
                  <a:pt x="1066516" y="0"/>
                </a:lnTo>
                <a:lnTo>
                  <a:pt x="1066516" y="911386"/>
                </a:lnTo>
                <a:lnTo>
                  <a:pt x="0" y="9113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97525" cy="10287000"/>
          </a:xfrm>
          <a:custGeom>
            <a:avLst/>
            <a:gdLst/>
            <a:ahLst/>
            <a:cxnLst/>
            <a:rect r="r" b="b" t="t" l="l"/>
            <a:pathLst>
              <a:path h="10287000" w="18297525">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3472">
            <a:off x="-3826184" y="237075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34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305996" y="-152400"/>
            <a:ext cx="14468129" cy="1327625"/>
          </a:xfrm>
          <a:prstGeom prst="rect">
            <a:avLst/>
          </a:prstGeom>
        </p:spPr>
        <p:txBody>
          <a:bodyPr anchor="t" rtlCol="false" tIns="0" lIns="0" bIns="0" rIns="0">
            <a:spAutoFit/>
          </a:bodyPr>
          <a:lstStyle/>
          <a:p>
            <a:pPr algn="ctr">
              <a:lnSpc>
                <a:spcPts val="10823"/>
              </a:lnSpc>
            </a:pPr>
            <a:r>
              <a:rPr lang="en-US" sz="7731" spc="548">
                <a:solidFill>
                  <a:srgbClr val="FFFFFF"/>
                </a:solidFill>
                <a:latin typeface="Glacial Indifference Bold"/>
                <a:ea typeface="Glacial Indifference Bold"/>
                <a:cs typeface="Glacial Indifference Bold"/>
                <a:sym typeface="Glacial Indifference Bold"/>
              </a:rPr>
              <a:t>Questions and findings !!</a:t>
            </a:r>
          </a:p>
        </p:txBody>
      </p:sp>
      <p:sp>
        <p:nvSpPr>
          <p:cNvPr name="TextBox 5" id="5"/>
          <p:cNvSpPr txBox="true"/>
          <p:nvPr/>
        </p:nvSpPr>
        <p:spPr>
          <a:xfrm rot="0">
            <a:off x="869416" y="1396604"/>
            <a:ext cx="16539643" cy="8406098"/>
          </a:xfrm>
          <a:prstGeom prst="rect">
            <a:avLst/>
          </a:prstGeom>
        </p:spPr>
        <p:txBody>
          <a:bodyPr anchor="t" rtlCol="false" tIns="0" lIns="0" bIns="0" rIns="0">
            <a:spAutoFit/>
          </a:bodyPr>
          <a:lstStyle/>
          <a:p>
            <a:pPr algn="l">
              <a:lnSpc>
                <a:spcPts val="3921"/>
              </a:lnSpc>
            </a:pPr>
            <a:r>
              <a:rPr lang="en-US" sz="2801">
                <a:solidFill>
                  <a:srgbClr val="FFFFFF"/>
                </a:solidFill>
                <a:latin typeface="Open Sans Bold"/>
                <a:ea typeface="Open Sans Bold"/>
                <a:cs typeface="Open Sans Bold"/>
                <a:sym typeface="Open Sans Bold"/>
              </a:rPr>
              <a:t>Q.</a:t>
            </a:r>
            <a:r>
              <a:rPr lang="en-US" sz="2801">
                <a:solidFill>
                  <a:srgbClr val="FFFFFF"/>
                </a:solidFill>
                <a:latin typeface="Open Sans"/>
                <a:ea typeface="Open Sans"/>
                <a:cs typeface="Open Sans"/>
                <a:sym typeface="Open Sans"/>
              </a:rPr>
              <a:t>   How Many seasons of Shark Tank India were streamed?</a:t>
            </a:r>
          </a:p>
          <a:p>
            <a:pPr algn="l">
              <a:lnSpc>
                <a:spcPts val="3921"/>
              </a:lnSpc>
            </a:pPr>
            <a:r>
              <a:rPr lang="en-US" sz="2801">
                <a:solidFill>
                  <a:srgbClr val="FFFFFF"/>
                </a:solidFill>
                <a:latin typeface="Open Sans Bold"/>
                <a:ea typeface="Open Sans Bold"/>
                <a:cs typeface="Open Sans Bold"/>
                <a:sym typeface="Open Sans Bold"/>
              </a:rPr>
              <a:t>Ans :</a:t>
            </a:r>
            <a:r>
              <a:rPr lang="en-US" sz="2801">
                <a:solidFill>
                  <a:srgbClr val="FFFFFF"/>
                </a:solidFill>
                <a:latin typeface="Open Sans"/>
                <a:ea typeface="Open Sans"/>
                <a:cs typeface="Open Sans"/>
                <a:sym typeface="Open Sans"/>
              </a:rPr>
              <a:t> Three</a:t>
            </a:r>
          </a:p>
          <a:p>
            <a:pPr algn="l">
              <a:lnSpc>
                <a:spcPts val="3921"/>
              </a:lnSpc>
            </a:pPr>
            <a:r>
              <a:rPr lang="en-US" sz="2801">
                <a:solidFill>
                  <a:srgbClr val="FFFFFF"/>
                </a:solidFill>
                <a:latin typeface="Open Sans"/>
                <a:ea typeface="Open Sans"/>
                <a:cs typeface="Open Sans"/>
                <a:sym typeface="Open Sans"/>
              </a:rPr>
              <a:t>Q.   Total number of episodes in each season ?</a:t>
            </a:r>
          </a:p>
          <a:p>
            <a:pPr algn="l">
              <a:lnSpc>
                <a:spcPts val="3921"/>
              </a:lnSpc>
            </a:pPr>
            <a:r>
              <a:rPr lang="en-US" sz="2801">
                <a:solidFill>
                  <a:srgbClr val="FFFFFF"/>
                </a:solidFill>
                <a:latin typeface="Open Sans"/>
                <a:ea typeface="Open Sans"/>
                <a:cs typeface="Open Sans"/>
                <a:sym typeface="Open Sans"/>
              </a:rPr>
              <a:t>Ans : Season 1-36 , Season 2-51 , Season 3-52</a:t>
            </a:r>
          </a:p>
          <a:p>
            <a:pPr algn="l">
              <a:lnSpc>
                <a:spcPts val="3921"/>
              </a:lnSpc>
            </a:pPr>
            <a:r>
              <a:rPr lang="en-US" sz="2801">
                <a:solidFill>
                  <a:srgbClr val="FFFFFF"/>
                </a:solidFill>
                <a:latin typeface="Open Sans"/>
                <a:ea typeface="Open Sans"/>
                <a:cs typeface="Open Sans"/>
                <a:sym typeface="Open Sans"/>
              </a:rPr>
              <a:t>Q.   What was the total number of enterprenuers who presented their ideas in Shark tank India ?</a:t>
            </a:r>
          </a:p>
          <a:p>
            <a:pPr algn="l">
              <a:lnSpc>
                <a:spcPts val="3921"/>
              </a:lnSpc>
            </a:pPr>
            <a:r>
              <a:rPr lang="en-US" sz="2801">
                <a:solidFill>
                  <a:srgbClr val="FFFFFF"/>
                </a:solidFill>
                <a:latin typeface="Open Sans"/>
                <a:ea typeface="Open Sans"/>
                <a:cs typeface="Open Sans"/>
                <a:sym typeface="Open Sans"/>
              </a:rPr>
              <a:t>Ans : 478</a:t>
            </a:r>
          </a:p>
          <a:p>
            <a:pPr algn="l">
              <a:lnSpc>
                <a:spcPts val="3921"/>
              </a:lnSpc>
            </a:pPr>
            <a:r>
              <a:rPr lang="en-US" sz="2801">
                <a:solidFill>
                  <a:srgbClr val="FFFFFF"/>
                </a:solidFill>
                <a:latin typeface="Open Sans"/>
                <a:ea typeface="Open Sans"/>
                <a:cs typeface="Open Sans"/>
                <a:sym typeface="Open Sans"/>
              </a:rPr>
              <a:t>Q.   What was the season-wise distribution of enterpreneurs who presented their idea ?</a:t>
            </a:r>
          </a:p>
          <a:p>
            <a:pPr algn="l">
              <a:lnSpc>
                <a:spcPts val="3921"/>
              </a:lnSpc>
            </a:pPr>
            <a:r>
              <a:rPr lang="en-US" sz="2801">
                <a:solidFill>
                  <a:srgbClr val="FFFFFF"/>
                </a:solidFill>
                <a:latin typeface="Open Sans"/>
                <a:ea typeface="Open Sans"/>
                <a:cs typeface="Open Sans"/>
                <a:sym typeface="Open Sans"/>
              </a:rPr>
              <a:t>Ans : S1-152 , S2-169 , S3-157 </a:t>
            </a:r>
          </a:p>
          <a:p>
            <a:pPr algn="l">
              <a:lnSpc>
                <a:spcPts val="3921"/>
              </a:lnSpc>
            </a:pPr>
            <a:r>
              <a:rPr lang="en-US" sz="2801">
                <a:solidFill>
                  <a:srgbClr val="FFFFFF"/>
                </a:solidFill>
                <a:latin typeface="Open Sans"/>
                <a:ea typeface="Open Sans"/>
                <a:cs typeface="Open Sans"/>
                <a:sym typeface="Open Sans"/>
              </a:rPr>
              <a:t>Q.   What was the observaion from sectoral analysis of the data ?</a:t>
            </a:r>
          </a:p>
          <a:p>
            <a:pPr algn="l">
              <a:lnSpc>
                <a:spcPts val="3921"/>
              </a:lnSpc>
            </a:pPr>
            <a:r>
              <a:rPr lang="en-US" sz="2801">
                <a:solidFill>
                  <a:srgbClr val="FFFFFF"/>
                </a:solidFill>
                <a:latin typeface="Open Sans"/>
                <a:ea typeface="Open Sans"/>
                <a:cs typeface="Open Sans"/>
                <a:sym typeface="Open Sans"/>
              </a:rPr>
              <a:t>Ans : Entrpreneurs from food industry particpated most while from hardware and entertainment sectors were less.</a:t>
            </a:r>
          </a:p>
          <a:p>
            <a:pPr algn="l">
              <a:lnSpc>
                <a:spcPts val="3921"/>
              </a:lnSpc>
            </a:pPr>
            <a:r>
              <a:rPr lang="en-US" sz="2801">
                <a:solidFill>
                  <a:srgbClr val="FFFFFF"/>
                </a:solidFill>
                <a:latin typeface="Open Sans"/>
                <a:ea typeface="Open Sans"/>
                <a:cs typeface="Open Sans"/>
                <a:sym typeface="Open Sans"/>
              </a:rPr>
              <a:t>Q.   What can you comment on the team size of the pitchers across seasons ?</a:t>
            </a:r>
          </a:p>
          <a:p>
            <a:pPr algn="l">
              <a:lnSpc>
                <a:spcPts val="3921"/>
              </a:lnSpc>
            </a:pPr>
            <a:r>
              <a:rPr lang="en-US" sz="2801">
                <a:solidFill>
                  <a:srgbClr val="FFFFFF"/>
                </a:solidFill>
                <a:latin typeface="Open Sans"/>
                <a:ea typeface="Open Sans"/>
                <a:cs typeface="Open Sans"/>
                <a:sym typeface="Open Sans"/>
              </a:rPr>
              <a:t>Ans : Team of 2 participated most in all season and only one or two team with 5 or 6 members participated in season 2,3 and season 1 respectively.</a:t>
            </a:r>
          </a:p>
          <a:p>
            <a:pPr algn="l">
              <a:lnSpc>
                <a:spcPts val="3921"/>
              </a:lnSpc>
            </a:pPr>
            <a:r>
              <a:rPr lang="en-US" sz="2801">
                <a:solidFill>
                  <a:srgbClr val="FFFFFF"/>
                </a:solidFill>
                <a:latin typeface="Open Sans"/>
                <a:ea typeface="Open Sans"/>
                <a:cs typeface="Open Sans"/>
                <a:sym typeface="Open Sans"/>
              </a:rPr>
              <a:t>Q.    How many deals were finalised ?</a:t>
            </a:r>
          </a:p>
          <a:p>
            <a:pPr algn="l">
              <a:lnSpc>
                <a:spcPts val="3921"/>
              </a:lnSpc>
            </a:pPr>
            <a:r>
              <a:rPr lang="en-US" sz="2801">
                <a:solidFill>
                  <a:srgbClr val="FFFFFF"/>
                </a:solidFill>
                <a:latin typeface="Open Sans"/>
                <a:ea typeface="Open Sans"/>
                <a:cs typeface="Open Sans"/>
                <a:sym typeface="Open Sans"/>
              </a:rPr>
              <a:t>Ans : 230 deals were accepted 181 deals were rejected</a:t>
            </a:r>
          </a:p>
          <a:p>
            <a:pPr algn="l">
              <a:lnSpc>
                <a:spcPts val="392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97525" cy="10287000"/>
          </a:xfrm>
          <a:custGeom>
            <a:avLst/>
            <a:gdLst/>
            <a:ahLst/>
            <a:cxnLst/>
            <a:rect r="r" b="b" t="t" l="l"/>
            <a:pathLst>
              <a:path h="10287000" w="18297525">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3472">
            <a:off x="-3826184" y="237075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34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75214" y="288688"/>
            <a:ext cx="14468129" cy="1327625"/>
          </a:xfrm>
          <a:prstGeom prst="rect">
            <a:avLst/>
          </a:prstGeom>
        </p:spPr>
        <p:txBody>
          <a:bodyPr anchor="t" rtlCol="false" tIns="0" lIns="0" bIns="0" rIns="0">
            <a:spAutoFit/>
          </a:bodyPr>
          <a:lstStyle/>
          <a:p>
            <a:pPr algn="ctr">
              <a:lnSpc>
                <a:spcPts val="10823"/>
              </a:lnSpc>
            </a:pPr>
            <a:r>
              <a:rPr lang="en-US" sz="7731" spc="548">
                <a:solidFill>
                  <a:srgbClr val="FFFFFF"/>
                </a:solidFill>
                <a:latin typeface="Glacial Indifference Bold"/>
                <a:ea typeface="Glacial Indifference Bold"/>
                <a:cs typeface="Glacial Indifference Bold"/>
                <a:sym typeface="Glacial Indifference Bold"/>
              </a:rPr>
              <a:t>Questions and findings !!</a:t>
            </a:r>
          </a:p>
        </p:txBody>
      </p:sp>
      <p:sp>
        <p:nvSpPr>
          <p:cNvPr name="TextBox 5" id="5"/>
          <p:cNvSpPr txBox="true"/>
          <p:nvPr/>
        </p:nvSpPr>
        <p:spPr>
          <a:xfrm rot="0">
            <a:off x="1028700" y="2234615"/>
            <a:ext cx="16534881" cy="8052385"/>
          </a:xfrm>
          <a:prstGeom prst="rect">
            <a:avLst/>
          </a:prstGeom>
        </p:spPr>
        <p:txBody>
          <a:bodyPr anchor="t" rtlCol="false" tIns="0" lIns="0" bIns="0" rIns="0">
            <a:spAutoFit/>
          </a:bodyPr>
          <a:lstStyle/>
          <a:p>
            <a:pPr algn="l">
              <a:lnSpc>
                <a:spcPts val="3992"/>
              </a:lnSpc>
            </a:pPr>
            <a:r>
              <a:rPr lang="en-US" sz="2851">
                <a:solidFill>
                  <a:srgbClr val="FFFFFF"/>
                </a:solidFill>
                <a:latin typeface="Open Sans"/>
                <a:ea typeface="Open Sans"/>
                <a:cs typeface="Open Sans"/>
                <a:sym typeface="Open Sans"/>
              </a:rPr>
              <a:t>Q.   Percentage of couple presenters ?</a:t>
            </a:r>
          </a:p>
          <a:p>
            <a:pPr algn="l">
              <a:lnSpc>
                <a:spcPts val="3992"/>
              </a:lnSpc>
            </a:pPr>
            <a:r>
              <a:rPr lang="en-US" sz="2851">
                <a:solidFill>
                  <a:srgbClr val="FFFFFF"/>
                </a:solidFill>
                <a:latin typeface="Open Sans"/>
                <a:ea typeface="Open Sans"/>
                <a:cs typeface="Open Sans"/>
                <a:sym typeface="Open Sans"/>
              </a:rPr>
              <a:t>Ans : 17.57 %</a:t>
            </a:r>
          </a:p>
          <a:p>
            <a:pPr algn="l">
              <a:lnSpc>
                <a:spcPts val="3992"/>
              </a:lnSpc>
            </a:pPr>
            <a:r>
              <a:rPr lang="en-US" sz="2851">
                <a:solidFill>
                  <a:srgbClr val="FFFFFF"/>
                </a:solidFill>
                <a:latin typeface="Open Sans"/>
                <a:ea typeface="Open Sans"/>
                <a:cs typeface="Open Sans"/>
                <a:sym typeface="Open Sans"/>
              </a:rPr>
              <a:t>Q.   What can be concluded from the age distribution of enterpreneurs?</a:t>
            </a:r>
          </a:p>
          <a:p>
            <a:pPr algn="l">
              <a:lnSpc>
                <a:spcPts val="3992"/>
              </a:lnSpc>
            </a:pPr>
            <a:r>
              <a:rPr lang="en-US" sz="2851">
                <a:solidFill>
                  <a:srgbClr val="FFFFFF"/>
                </a:solidFill>
                <a:latin typeface="Open Sans"/>
                <a:ea typeface="Open Sans"/>
                <a:cs typeface="Open Sans"/>
                <a:sym typeface="Open Sans"/>
              </a:rPr>
              <a:t>Ans : around 75% of pitchers were of middle age participated mostly middle age participated</a:t>
            </a:r>
          </a:p>
          <a:p>
            <a:pPr algn="l">
              <a:lnSpc>
                <a:spcPts val="3992"/>
              </a:lnSpc>
            </a:pPr>
            <a:r>
              <a:rPr lang="en-US" sz="2851">
                <a:solidFill>
                  <a:srgbClr val="FFFFFF"/>
                </a:solidFill>
                <a:latin typeface="Open Sans"/>
                <a:ea typeface="Open Sans"/>
                <a:cs typeface="Open Sans"/>
                <a:sym typeface="Open Sans"/>
              </a:rPr>
              <a:t>Q.   What can be concluded from the state origin of ideas and enterpreneurs?</a:t>
            </a:r>
          </a:p>
          <a:p>
            <a:pPr algn="l">
              <a:lnSpc>
                <a:spcPts val="3992"/>
              </a:lnSpc>
            </a:pPr>
            <a:r>
              <a:rPr lang="en-US" sz="2851">
                <a:solidFill>
                  <a:srgbClr val="FFFFFF"/>
                </a:solidFill>
                <a:latin typeface="Open Sans"/>
                <a:ea typeface="Open Sans"/>
                <a:cs typeface="Open Sans"/>
                <a:sym typeface="Open Sans"/>
              </a:rPr>
              <a:t>Ans : Top 5 participating states:</a:t>
            </a:r>
          </a:p>
          <a:p>
            <a:pPr algn="l" marL="615742" indent="-307871" lvl="1">
              <a:lnSpc>
                <a:spcPts val="3992"/>
              </a:lnSpc>
              <a:buFont typeface="Arial"/>
              <a:buChar char="•"/>
            </a:pPr>
            <a:r>
              <a:rPr lang="en-US" sz="2851">
                <a:solidFill>
                  <a:srgbClr val="FFFFFF"/>
                </a:solidFill>
                <a:latin typeface="Open Sans"/>
                <a:ea typeface="Open Sans"/>
                <a:cs typeface="Open Sans"/>
                <a:sym typeface="Open Sans"/>
              </a:rPr>
              <a:t>Mahrashtra</a:t>
            </a:r>
          </a:p>
          <a:p>
            <a:pPr algn="l" marL="615742" indent="-307871" lvl="1">
              <a:lnSpc>
                <a:spcPts val="3992"/>
              </a:lnSpc>
              <a:buFont typeface="Arial"/>
              <a:buChar char="•"/>
            </a:pPr>
            <a:r>
              <a:rPr lang="en-US" sz="2851">
                <a:solidFill>
                  <a:srgbClr val="FFFFFF"/>
                </a:solidFill>
                <a:latin typeface="Open Sans"/>
                <a:ea typeface="Open Sans"/>
                <a:cs typeface="Open Sans"/>
                <a:sym typeface="Open Sans"/>
              </a:rPr>
              <a:t>Delhi</a:t>
            </a:r>
          </a:p>
          <a:p>
            <a:pPr algn="l" marL="615742" indent="-307871" lvl="1">
              <a:lnSpc>
                <a:spcPts val="3992"/>
              </a:lnSpc>
              <a:buFont typeface="Arial"/>
              <a:buChar char="•"/>
            </a:pPr>
            <a:r>
              <a:rPr lang="en-US" sz="2851">
                <a:solidFill>
                  <a:srgbClr val="FFFFFF"/>
                </a:solidFill>
                <a:latin typeface="Open Sans"/>
                <a:ea typeface="Open Sans"/>
                <a:cs typeface="Open Sans"/>
                <a:sym typeface="Open Sans"/>
              </a:rPr>
              <a:t>Karnataka</a:t>
            </a:r>
          </a:p>
          <a:p>
            <a:pPr algn="l" marL="615742" indent="-307871" lvl="1">
              <a:lnSpc>
                <a:spcPts val="3992"/>
              </a:lnSpc>
              <a:buFont typeface="Arial"/>
              <a:buChar char="•"/>
            </a:pPr>
            <a:r>
              <a:rPr lang="en-US" sz="2851">
                <a:solidFill>
                  <a:srgbClr val="FFFFFF"/>
                </a:solidFill>
                <a:latin typeface="Open Sans"/>
                <a:ea typeface="Open Sans"/>
                <a:cs typeface="Open Sans"/>
                <a:sym typeface="Open Sans"/>
              </a:rPr>
              <a:t>Gujarat</a:t>
            </a:r>
          </a:p>
          <a:p>
            <a:pPr algn="l" marL="615742" indent="-307871" lvl="1">
              <a:lnSpc>
                <a:spcPts val="3992"/>
              </a:lnSpc>
              <a:buFont typeface="Arial"/>
              <a:buChar char="•"/>
            </a:pPr>
            <a:r>
              <a:rPr lang="en-US" sz="2851">
                <a:solidFill>
                  <a:srgbClr val="FFFFFF"/>
                </a:solidFill>
                <a:latin typeface="Open Sans"/>
                <a:ea typeface="Open Sans"/>
                <a:cs typeface="Open Sans"/>
                <a:sym typeface="Open Sans"/>
              </a:rPr>
              <a:t>others / miscellaneous</a:t>
            </a:r>
          </a:p>
          <a:p>
            <a:pPr algn="l">
              <a:lnSpc>
                <a:spcPts val="3992"/>
              </a:lnSpc>
            </a:pPr>
            <a:r>
              <a:rPr lang="en-US" sz="2851">
                <a:solidFill>
                  <a:srgbClr val="FFFFFF"/>
                </a:solidFill>
                <a:latin typeface="Open Sans"/>
                <a:ea typeface="Open Sans"/>
                <a:cs typeface="Open Sans"/>
                <a:sym typeface="Open Sans"/>
              </a:rPr>
              <a:t>Q.   Which were the least and most actively participating zones?</a:t>
            </a:r>
          </a:p>
          <a:p>
            <a:pPr algn="l">
              <a:lnSpc>
                <a:spcPts val="3992"/>
              </a:lnSpc>
            </a:pPr>
            <a:r>
              <a:rPr lang="en-US" sz="2851">
                <a:solidFill>
                  <a:srgbClr val="FFFFFF"/>
                </a:solidFill>
                <a:latin typeface="Open Sans"/>
                <a:ea typeface="Open Sans"/>
                <a:cs typeface="Open Sans"/>
                <a:sym typeface="Open Sans"/>
              </a:rPr>
              <a:t>Ans : Most - West zone</a:t>
            </a:r>
          </a:p>
          <a:p>
            <a:pPr algn="l">
              <a:lnSpc>
                <a:spcPts val="3992"/>
              </a:lnSpc>
            </a:pPr>
            <a:r>
              <a:rPr lang="en-US" sz="2851">
                <a:solidFill>
                  <a:srgbClr val="FFFFFF"/>
                </a:solidFill>
                <a:latin typeface="Open Sans"/>
                <a:ea typeface="Open Sans"/>
                <a:cs typeface="Open Sans"/>
                <a:sym typeface="Open Sans"/>
              </a:rPr>
              <a:t>          Least - Central zone</a:t>
            </a:r>
          </a:p>
          <a:p>
            <a:pPr algn="l">
              <a:lnSpc>
                <a:spcPts val="3992"/>
              </a:lnSpc>
            </a:pPr>
          </a:p>
          <a:p>
            <a:pPr algn="l">
              <a:lnSpc>
                <a:spcPts val="399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97525" cy="10287000"/>
          </a:xfrm>
          <a:custGeom>
            <a:avLst/>
            <a:gdLst/>
            <a:ahLst/>
            <a:cxnLst/>
            <a:rect r="r" b="b" t="t" l="l"/>
            <a:pathLst>
              <a:path h="10287000" w="18297525">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3472">
            <a:off x="-3826184" y="237075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34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77421" y="47625"/>
            <a:ext cx="14468129" cy="1327625"/>
          </a:xfrm>
          <a:prstGeom prst="rect">
            <a:avLst/>
          </a:prstGeom>
        </p:spPr>
        <p:txBody>
          <a:bodyPr anchor="t" rtlCol="false" tIns="0" lIns="0" bIns="0" rIns="0">
            <a:spAutoFit/>
          </a:bodyPr>
          <a:lstStyle/>
          <a:p>
            <a:pPr algn="ctr">
              <a:lnSpc>
                <a:spcPts val="10823"/>
              </a:lnSpc>
            </a:pPr>
            <a:r>
              <a:rPr lang="en-US" sz="7731" spc="548">
                <a:solidFill>
                  <a:srgbClr val="FFFFFF"/>
                </a:solidFill>
                <a:latin typeface="Glacial Indifference Bold"/>
                <a:ea typeface="Glacial Indifference Bold"/>
                <a:cs typeface="Glacial Indifference Bold"/>
                <a:sym typeface="Glacial Indifference Bold"/>
              </a:rPr>
              <a:t>Questions and findings !!</a:t>
            </a:r>
          </a:p>
        </p:txBody>
      </p:sp>
      <p:sp>
        <p:nvSpPr>
          <p:cNvPr name="TextBox 5" id="5"/>
          <p:cNvSpPr txBox="true"/>
          <p:nvPr/>
        </p:nvSpPr>
        <p:spPr>
          <a:xfrm rot="0">
            <a:off x="876471" y="1690515"/>
            <a:ext cx="16544582" cy="8052435"/>
          </a:xfrm>
          <a:prstGeom prst="rect">
            <a:avLst/>
          </a:prstGeom>
        </p:spPr>
        <p:txBody>
          <a:bodyPr anchor="t" rtlCol="false" tIns="0" lIns="0" bIns="0" rIns="0">
            <a:spAutoFit/>
          </a:bodyPr>
          <a:lstStyle/>
          <a:p>
            <a:pPr algn="l">
              <a:lnSpc>
                <a:spcPts val="3990"/>
              </a:lnSpc>
            </a:pPr>
            <a:r>
              <a:rPr lang="en-US" sz="2850">
                <a:solidFill>
                  <a:srgbClr val="FFFFFF"/>
                </a:solidFill>
                <a:latin typeface="Open Sans"/>
                <a:ea typeface="Open Sans"/>
                <a:cs typeface="Open Sans"/>
                <a:sym typeface="Open Sans"/>
              </a:rPr>
              <a:t>Q.</a:t>
            </a:r>
            <a:r>
              <a:rPr lang="en-US" sz="2850">
                <a:solidFill>
                  <a:srgbClr val="FFFFFF"/>
                </a:solidFill>
                <a:latin typeface="Open Sans"/>
                <a:ea typeface="Open Sans"/>
                <a:cs typeface="Open Sans"/>
                <a:sym typeface="Open Sans"/>
              </a:rPr>
              <a:t> How many enterprenurs patent their ideas ?</a:t>
            </a:r>
          </a:p>
          <a:p>
            <a:pPr algn="l">
              <a:lnSpc>
                <a:spcPts val="3990"/>
              </a:lnSpc>
            </a:pPr>
            <a:r>
              <a:rPr lang="en-US" sz="2850">
                <a:solidFill>
                  <a:srgbClr val="FFFFFF"/>
                </a:solidFill>
                <a:latin typeface="Open Sans"/>
                <a:ea typeface="Open Sans"/>
                <a:cs typeface="Open Sans"/>
                <a:sym typeface="Open Sans"/>
              </a:rPr>
              <a:t>Ans : 435</a:t>
            </a:r>
          </a:p>
          <a:p>
            <a:pPr algn="l">
              <a:lnSpc>
                <a:spcPts val="3990"/>
              </a:lnSpc>
              <a:spcBef>
                <a:spcPct val="0"/>
              </a:spcBef>
            </a:pPr>
            <a:r>
              <a:rPr lang="en-US" sz="2850">
                <a:solidFill>
                  <a:srgbClr val="FFFFFF"/>
                </a:solidFill>
                <a:latin typeface="Open Sans"/>
                <a:ea typeface="Open Sans"/>
                <a:cs typeface="Open Sans"/>
                <a:sym typeface="Open Sans"/>
              </a:rPr>
              <a:t>Q. How many offers were rejected by pitchers ?</a:t>
            </a:r>
          </a:p>
          <a:p>
            <a:pPr algn="l">
              <a:lnSpc>
                <a:spcPts val="3990"/>
              </a:lnSpc>
              <a:spcBef>
                <a:spcPct val="0"/>
              </a:spcBef>
            </a:pPr>
            <a:r>
              <a:rPr lang="en-US" sz="2850">
                <a:solidFill>
                  <a:srgbClr val="FFFFFF"/>
                </a:solidFill>
                <a:latin typeface="Open Sans"/>
                <a:ea typeface="Open Sans"/>
                <a:cs typeface="Open Sans"/>
                <a:sym typeface="Open Sans"/>
              </a:rPr>
              <a:t>Ans : 53</a:t>
            </a:r>
          </a:p>
          <a:p>
            <a:pPr algn="l">
              <a:lnSpc>
                <a:spcPts val="3990"/>
              </a:lnSpc>
              <a:spcBef>
                <a:spcPct val="0"/>
              </a:spcBef>
            </a:pPr>
            <a:r>
              <a:rPr lang="en-US" sz="2850">
                <a:solidFill>
                  <a:srgbClr val="FFFFFF"/>
                </a:solidFill>
                <a:latin typeface="Open Sans"/>
                <a:ea typeface="Open Sans"/>
                <a:cs typeface="Open Sans"/>
                <a:sym typeface="Open Sans"/>
              </a:rPr>
              <a:t>Q. Find the highest deal amount that were accepted ?</a:t>
            </a:r>
          </a:p>
          <a:p>
            <a:pPr algn="l">
              <a:lnSpc>
                <a:spcPts val="3990"/>
              </a:lnSpc>
              <a:spcBef>
                <a:spcPct val="0"/>
              </a:spcBef>
            </a:pPr>
            <a:r>
              <a:rPr lang="en-US" sz="2850">
                <a:solidFill>
                  <a:srgbClr val="FFFFFF"/>
                </a:solidFill>
                <a:latin typeface="Open Sans"/>
                <a:ea typeface="Open Sans"/>
                <a:cs typeface="Open Sans"/>
                <a:sym typeface="Open Sans"/>
              </a:rPr>
              <a:t>Ans : 3 Crore</a:t>
            </a:r>
          </a:p>
          <a:p>
            <a:pPr algn="l">
              <a:lnSpc>
                <a:spcPts val="3990"/>
              </a:lnSpc>
              <a:spcBef>
                <a:spcPct val="0"/>
              </a:spcBef>
            </a:pPr>
            <a:r>
              <a:rPr lang="en-US" sz="2850">
                <a:solidFill>
                  <a:srgbClr val="FFFFFF"/>
                </a:solidFill>
                <a:latin typeface="Open Sans"/>
                <a:ea typeface="Open Sans"/>
                <a:cs typeface="Open Sans"/>
                <a:sym typeface="Open Sans"/>
              </a:rPr>
              <a:t>Q.  Find the lowest deal amount that were accepted ?</a:t>
            </a:r>
          </a:p>
          <a:p>
            <a:pPr algn="l">
              <a:lnSpc>
                <a:spcPts val="3990"/>
              </a:lnSpc>
              <a:spcBef>
                <a:spcPct val="0"/>
              </a:spcBef>
            </a:pPr>
            <a:r>
              <a:rPr lang="en-US" sz="2850">
                <a:solidFill>
                  <a:srgbClr val="FFFFFF"/>
                </a:solidFill>
                <a:latin typeface="Open Sans"/>
                <a:ea typeface="Open Sans"/>
                <a:cs typeface="Open Sans"/>
                <a:sym typeface="Open Sans"/>
              </a:rPr>
              <a:t>Ans : It was for Rs. Zero  and 100hrs of experience + 0.5% equity.</a:t>
            </a:r>
          </a:p>
          <a:p>
            <a:pPr algn="l">
              <a:lnSpc>
                <a:spcPts val="3990"/>
              </a:lnSpc>
              <a:spcBef>
                <a:spcPct val="0"/>
              </a:spcBef>
            </a:pPr>
            <a:r>
              <a:rPr lang="en-US" sz="2850">
                <a:solidFill>
                  <a:srgbClr val="FFFFFF"/>
                </a:solidFill>
                <a:latin typeface="Open Sans"/>
                <a:ea typeface="Open Sans"/>
                <a:cs typeface="Open Sans"/>
                <a:sym typeface="Open Sans"/>
              </a:rPr>
              <a:t>Q.  Which were the most and least expensive episode ?</a:t>
            </a:r>
          </a:p>
          <a:p>
            <a:pPr algn="l">
              <a:lnSpc>
                <a:spcPts val="3990"/>
              </a:lnSpc>
              <a:spcBef>
                <a:spcPct val="0"/>
              </a:spcBef>
            </a:pPr>
            <a:r>
              <a:rPr lang="en-US" sz="2850">
                <a:solidFill>
                  <a:srgbClr val="FFFFFF"/>
                </a:solidFill>
                <a:latin typeface="Open Sans"/>
                <a:ea typeface="Open Sans"/>
                <a:cs typeface="Open Sans"/>
                <a:sym typeface="Open Sans"/>
              </a:rPr>
              <a:t>Ans : most expensive episode :</a:t>
            </a:r>
          </a:p>
          <a:p>
            <a:pPr algn="l">
              <a:lnSpc>
                <a:spcPts val="3990"/>
              </a:lnSpc>
              <a:spcBef>
                <a:spcPct val="0"/>
              </a:spcBef>
            </a:pPr>
            <a:r>
              <a:rPr lang="en-US" sz="2850">
                <a:solidFill>
                  <a:srgbClr val="FFFFFF"/>
                </a:solidFill>
                <a:latin typeface="Open Sans"/>
                <a:ea typeface="Open Sans"/>
                <a:cs typeface="Open Sans"/>
                <a:sym typeface="Open Sans"/>
              </a:rPr>
              <a:t>          Episode 15 of season 3, Episode 20 of season 2, Episode 17 of season 1</a:t>
            </a:r>
          </a:p>
          <a:p>
            <a:pPr algn="l">
              <a:lnSpc>
                <a:spcPts val="3990"/>
              </a:lnSpc>
              <a:spcBef>
                <a:spcPct val="0"/>
              </a:spcBef>
            </a:pPr>
            <a:r>
              <a:rPr lang="en-US" sz="2850">
                <a:solidFill>
                  <a:srgbClr val="FFFFFF"/>
                </a:solidFill>
                <a:latin typeface="Open Sans"/>
                <a:ea typeface="Open Sans"/>
                <a:cs typeface="Open Sans"/>
                <a:sym typeface="Open Sans"/>
              </a:rPr>
              <a:t>          least expensive episode :</a:t>
            </a:r>
          </a:p>
          <a:p>
            <a:pPr algn="l">
              <a:lnSpc>
                <a:spcPts val="3990"/>
              </a:lnSpc>
              <a:spcBef>
                <a:spcPct val="0"/>
              </a:spcBef>
            </a:pPr>
            <a:r>
              <a:rPr lang="en-US" sz="2850">
                <a:solidFill>
                  <a:srgbClr val="FFFFFF"/>
                </a:solidFill>
                <a:latin typeface="Open Sans"/>
                <a:ea typeface="Open Sans"/>
                <a:cs typeface="Open Sans"/>
                <a:sym typeface="Open Sans"/>
              </a:rPr>
              <a:t>          Episode 17 of season 3, Episode 21 of season 2, Episode 18 of season 1</a:t>
            </a:r>
          </a:p>
          <a:p>
            <a:pPr algn="l">
              <a:lnSpc>
                <a:spcPts val="3990"/>
              </a:lnSpc>
              <a:spcBef>
                <a:spcPct val="0"/>
              </a:spcBef>
            </a:pPr>
            <a:r>
              <a:rPr lang="en-US" sz="2850">
                <a:solidFill>
                  <a:srgbClr val="FFFFFF"/>
                </a:solidFill>
                <a:latin typeface="Open Sans"/>
                <a:ea typeface="Open Sans"/>
                <a:cs typeface="Open Sans"/>
                <a:sym typeface="Open Sans"/>
              </a:rPr>
              <a:t>Q.  How many sharks participated in this show and What were their names ?</a:t>
            </a:r>
          </a:p>
          <a:p>
            <a:pPr algn="l">
              <a:lnSpc>
                <a:spcPts val="3990"/>
              </a:lnSpc>
              <a:spcBef>
                <a:spcPct val="0"/>
              </a:spcBef>
            </a:pPr>
            <a:r>
              <a:rPr lang="en-US" sz="2850">
                <a:solidFill>
                  <a:srgbClr val="FFFFFF"/>
                </a:solidFill>
                <a:latin typeface="Open Sans"/>
                <a:ea typeface="Open Sans"/>
                <a:cs typeface="Open Sans"/>
                <a:sym typeface="Open Sans"/>
              </a:rPr>
              <a:t>Ans : 7. Namita, Vineeta, Anupam, Aman, Peyush, Amit, Ashneer</a:t>
            </a:r>
          </a:p>
          <a:p>
            <a:pPr algn="l">
              <a:lnSpc>
                <a:spcPts val="399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97525" cy="10287000"/>
          </a:xfrm>
          <a:custGeom>
            <a:avLst/>
            <a:gdLst/>
            <a:ahLst/>
            <a:cxnLst/>
            <a:rect r="r" b="b" t="t" l="l"/>
            <a:pathLst>
              <a:path h="10287000" w="18297525">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3472">
            <a:off x="-3826184" y="237075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34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44138" y="288688"/>
            <a:ext cx="14468129" cy="1327625"/>
          </a:xfrm>
          <a:prstGeom prst="rect">
            <a:avLst/>
          </a:prstGeom>
        </p:spPr>
        <p:txBody>
          <a:bodyPr anchor="t" rtlCol="false" tIns="0" lIns="0" bIns="0" rIns="0">
            <a:spAutoFit/>
          </a:bodyPr>
          <a:lstStyle/>
          <a:p>
            <a:pPr algn="ctr">
              <a:lnSpc>
                <a:spcPts val="10823"/>
              </a:lnSpc>
            </a:pPr>
            <a:r>
              <a:rPr lang="en-US" sz="7731" spc="548">
                <a:solidFill>
                  <a:srgbClr val="FFFFFF"/>
                </a:solidFill>
                <a:latin typeface="Glacial Indifference Bold"/>
                <a:ea typeface="Glacial Indifference Bold"/>
                <a:cs typeface="Glacial Indifference Bold"/>
                <a:sym typeface="Glacial Indifference Bold"/>
              </a:rPr>
              <a:t>Questions and findings !!</a:t>
            </a:r>
          </a:p>
        </p:txBody>
      </p:sp>
      <p:sp>
        <p:nvSpPr>
          <p:cNvPr name="TextBox 5" id="5"/>
          <p:cNvSpPr txBox="true"/>
          <p:nvPr/>
        </p:nvSpPr>
        <p:spPr>
          <a:xfrm rot="0">
            <a:off x="714718" y="2139315"/>
            <a:ext cx="16544582" cy="4518660"/>
          </a:xfrm>
          <a:prstGeom prst="rect">
            <a:avLst/>
          </a:prstGeom>
        </p:spPr>
        <p:txBody>
          <a:bodyPr anchor="t" rtlCol="false" tIns="0" lIns="0" bIns="0" rIns="0">
            <a:spAutoFit/>
          </a:bodyPr>
          <a:lstStyle/>
          <a:p>
            <a:pPr algn="l">
              <a:lnSpc>
                <a:spcPts val="3990"/>
              </a:lnSpc>
            </a:pPr>
            <a:r>
              <a:rPr lang="en-US" sz="2850">
                <a:solidFill>
                  <a:srgbClr val="FFFFFF"/>
                </a:solidFill>
                <a:latin typeface="Open Sans"/>
                <a:ea typeface="Open Sans"/>
                <a:cs typeface="Open Sans"/>
                <a:sym typeface="Open Sans"/>
              </a:rPr>
              <a:t>Q.</a:t>
            </a:r>
            <a:r>
              <a:rPr lang="en-US" sz="2850">
                <a:solidFill>
                  <a:srgbClr val="FFFFFF"/>
                </a:solidFill>
                <a:latin typeface="Open Sans"/>
                <a:ea typeface="Open Sans"/>
                <a:cs typeface="Open Sans"/>
                <a:sym typeface="Open Sans"/>
              </a:rPr>
              <a:t> How much total amount each investers/sharks invested in the the deals?</a:t>
            </a:r>
          </a:p>
          <a:p>
            <a:pPr algn="l">
              <a:lnSpc>
                <a:spcPts val="3990"/>
              </a:lnSpc>
            </a:pPr>
            <a:r>
              <a:rPr lang="en-US" sz="2850">
                <a:solidFill>
                  <a:srgbClr val="FFFFFF"/>
                </a:solidFill>
                <a:latin typeface="Open Sans"/>
                <a:ea typeface="Open Sans"/>
                <a:cs typeface="Open Sans"/>
                <a:sym typeface="Open Sans"/>
              </a:rPr>
              <a:t>Ans : Namita- 29.3Cr , Vineeta- 21.24 Cr, Anupam- 22.19 Cr, Aman- 36.91 Cr, Peyush- 30.85 Cr, Amit- 12.34 Cr, Ashneer- 5.4 Cr</a:t>
            </a:r>
          </a:p>
          <a:p>
            <a:pPr algn="l">
              <a:lnSpc>
                <a:spcPts val="3990"/>
              </a:lnSpc>
              <a:spcBef>
                <a:spcPct val="0"/>
              </a:spcBef>
            </a:pPr>
            <a:r>
              <a:rPr lang="en-US" sz="2850">
                <a:solidFill>
                  <a:srgbClr val="FFFFFF"/>
                </a:solidFill>
                <a:latin typeface="Open Sans"/>
                <a:ea typeface="Open Sans"/>
                <a:cs typeface="Open Sans"/>
                <a:sym typeface="Open Sans"/>
              </a:rPr>
              <a:t>Q. Find the highest deal amount that were accepted ?</a:t>
            </a:r>
          </a:p>
          <a:p>
            <a:pPr algn="l">
              <a:lnSpc>
                <a:spcPts val="3990"/>
              </a:lnSpc>
              <a:spcBef>
                <a:spcPct val="0"/>
              </a:spcBef>
            </a:pPr>
            <a:r>
              <a:rPr lang="en-US" sz="2850">
                <a:solidFill>
                  <a:srgbClr val="FFFFFF"/>
                </a:solidFill>
                <a:latin typeface="Open Sans"/>
                <a:ea typeface="Open Sans"/>
                <a:cs typeface="Open Sans"/>
                <a:sym typeface="Open Sans"/>
              </a:rPr>
              <a:t>Ans : 4.17 % entrepreneurs got more amount than they asked</a:t>
            </a:r>
          </a:p>
          <a:p>
            <a:pPr algn="l">
              <a:lnSpc>
                <a:spcPts val="3990"/>
              </a:lnSpc>
              <a:spcBef>
                <a:spcPct val="0"/>
              </a:spcBef>
            </a:pPr>
            <a:r>
              <a:rPr lang="en-US" sz="2850">
                <a:solidFill>
                  <a:srgbClr val="FFFFFF"/>
                </a:solidFill>
                <a:latin typeface="Open Sans"/>
                <a:ea typeface="Open Sans"/>
                <a:cs typeface="Open Sans"/>
                <a:sym typeface="Open Sans"/>
              </a:rPr>
              <a:t>          23.13 % entrepreneurs got less amount than they asked</a:t>
            </a:r>
          </a:p>
          <a:p>
            <a:pPr algn="l">
              <a:lnSpc>
                <a:spcPts val="3990"/>
              </a:lnSpc>
              <a:spcBef>
                <a:spcPct val="0"/>
              </a:spcBef>
            </a:pPr>
            <a:r>
              <a:rPr lang="en-US" sz="2850">
                <a:solidFill>
                  <a:srgbClr val="FFFFFF"/>
                </a:solidFill>
                <a:latin typeface="Open Sans"/>
                <a:ea typeface="Open Sans"/>
                <a:cs typeface="Open Sans"/>
                <a:sym typeface="Open Sans"/>
              </a:rPr>
              <a:t>          62.68 % entrepreneurs got same amount as  they asked</a:t>
            </a:r>
          </a:p>
          <a:p>
            <a:pPr algn="l">
              <a:lnSpc>
                <a:spcPts val="3990"/>
              </a:lnSpc>
              <a:spcBef>
                <a:spcPct val="0"/>
              </a:spcBef>
            </a:pPr>
          </a:p>
          <a:p>
            <a:pPr algn="l">
              <a:lnSpc>
                <a:spcPts val="399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866050" y="1028700"/>
            <a:ext cx="5148157" cy="7722235"/>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t="0" r="-50000" b="0"/>
              </a:stretch>
            </a:blipFill>
          </p:spPr>
        </p:sp>
      </p:grpSp>
      <p:grpSp>
        <p:nvGrpSpPr>
          <p:cNvPr name="Group 5" id="5"/>
          <p:cNvGrpSpPr/>
          <p:nvPr/>
        </p:nvGrpSpPr>
        <p:grpSpPr>
          <a:xfrm rot="0">
            <a:off x="9458019" y="7829673"/>
            <a:ext cx="921263" cy="9212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9597494" y="7980241"/>
            <a:ext cx="642314" cy="620125"/>
          </a:xfrm>
          <a:custGeom>
            <a:avLst/>
            <a:gdLst/>
            <a:ahLst/>
            <a:cxnLst/>
            <a:rect r="r" b="b" t="t" l="l"/>
            <a:pathLst>
              <a:path h="620125" w="642314">
                <a:moveTo>
                  <a:pt x="0" y="0"/>
                </a:moveTo>
                <a:lnTo>
                  <a:pt x="642314" y="0"/>
                </a:lnTo>
                <a:lnTo>
                  <a:pt x="642314" y="620126"/>
                </a:lnTo>
                <a:lnTo>
                  <a:pt x="0" y="6201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8270057" y="7829673"/>
            <a:ext cx="921263" cy="9212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0">
            <a:off x="8423538" y="7993765"/>
            <a:ext cx="614299" cy="593078"/>
          </a:xfrm>
          <a:custGeom>
            <a:avLst/>
            <a:gdLst/>
            <a:ahLst/>
            <a:cxnLst/>
            <a:rect r="r" b="b" t="t" l="l"/>
            <a:pathLst>
              <a:path h="593078" w="614299">
                <a:moveTo>
                  <a:pt x="0" y="0"/>
                </a:moveTo>
                <a:lnTo>
                  <a:pt x="614300" y="0"/>
                </a:lnTo>
                <a:lnTo>
                  <a:pt x="614300" y="593078"/>
                </a:lnTo>
                <a:lnTo>
                  <a:pt x="0" y="593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7086312" y="7829673"/>
            <a:ext cx="921263" cy="9212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0">
            <a:off x="7225786" y="8029290"/>
            <a:ext cx="663084" cy="522028"/>
          </a:xfrm>
          <a:custGeom>
            <a:avLst/>
            <a:gdLst/>
            <a:ahLst/>
            <a:cxnLst/>
            <a:rect r="r" b="b" t="t" l="l"/>
            <a:pathLst>
              <a:path h="522028" w="663084">
                <a:moveTo>
                  <a:pt x="0" y="0"/>
                </a:moveTo>
                <a:lnTo>
                  <a:pt x="663084" y="0"/>
                </a:lnTo>
                <a:lnTo>
                  <a:pt x="663084" y="522028"/>
                </a:lnTo>
                <a:lnTo>
                  <a:pt x="0" y="5220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0576082" y="7829673"/>
            <a:ext cx="921263" cy="92126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0714343" y="7993765"/>
            <a:ext cx="644743" cy="620125"/>
          </a:xfrm>
          <a:custGeom>
            <a:avLst/>
            <a:gdLst/>
            <a:ahLst/>
            <a:cxnLst/>
            <a:rect r="r" b="b" t="t" l="l"/>
            <a:pathLst>
              <a:path h="620125" w="644743">
                <a:moveTo>
                  <a:pt x="0" y="0"/>
                </a:moveTo>
                <a:lnTo>
                  <a:pt x="644742" y="0"/>
                </a:lnTo>
                <a:lnTo>
                  <a:pt x="644742" y="620125"/>
                </a:lnTo>
                <a:lnTo>
                  <a:pt x="0" y="6201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7028094" y="2833495"/>
            <a:ext cx="10474418" cy="3958150"/>
          </a:xfrm>
          <a:prstGeom prst="rect">
            <a:avLst/>
          </a:prstGeom>
        </p:spPr>
        <p:txBody>
          <a:bodyPr anchor="t" rtlCol="false" tIns="0" lIns="0" bIns="0" rIns="0">
            <a:spAutoFit/>
          </a:bodyPr>
          <a:lstStyle/>
          <a:p>
            <a:pPr algn="l">
              <a:lnSpc>
                <a:spcPts val="3909"/>
              </a:lnSpc>
            </a:pPr>
            <a:r>
              <a:rPr lang="en-US" sz="2792" spc="181">
                <a:solidFill>
                  <a:srgbClr val="FFFFFF"/>
                </a:solidFill>
                <a:latin typeface="Alata"/>
                <a:ea typeface="Alata"/>
                <a:cs typeface="Alata"/>
                <a:sym typeface="Alata"/>
              </a:rPr>
              <a:t>The thorough EDA conducted on the dataset yielded valuable insights about - </a:t>
            </a:r>
          </a:p>
          <a:p>
            <a:pPr algn="l" marL="602860" indent="-301430" lvl="1">
              <a:lnSpc>
                <a:spcPts val="3909"/>
              </a:lnSpc>
              <a:buFont typeface="Arial"/>
              <a:buChar char="•"/>
            </a:pPr>
            <a:r>
              <a:rPr lang="en-US" sz="2792" spc="181">
                <a:solidFill>
                  <a:srgbClr val="FFFFFF"/>
                </a:solidFill>
                <a:latin typeface="Alata"/>
                <a:ea typeface="Alata"/>
                <a:cs typeface="Alata"/>
                <a:sym typeface="Alata"/>
              </a:rPr>
              <a:t>the various business ideas emerging across different sectors</a:t>
            </a:r>
          </a:p>
          <a:p>
            <a:pPr algn="l" marL="602860" indent="-301430" lvl="1">
              <a:lnSpc>
                <a:spcPts val="3909"/>
              </a:lnSpc>
              <a:buFont typeface="Arial"/>
              <a:buChar char="•"/>
            </a:pPr>
            <a:r>
              <a:rPr lang="en-US" sz="2792" spc="181">
                <a:solidFill>
                  <a:srgbClr val="FFFFFF"/>
                </a:solidFill>
                <a:latin typeface="Alata"/>
                <a:ea typeface="Alata"/>
                <a:cs typeface="Alata"/>
                <a:sym typeface="Alata"/>
              </a:rPr>
              <a:t>behavioral trends of sharks investment as per industries and the equities gained</a:t>
            </a:r>
          </a:p>
          <a:p>
            <a:pPr algn="l" marL="602860" indent="-301430" lvl="1">
              <a:lnSpc>
                <a:spcPts val="3909"/>
              </a:lnSpc>
              <a:buFont typeface="Arial"/>
              <a:buChar char="•"/>
            </a:pPr>
            <a:r>
              <a:rPr lang="en-US" sz="2792" spc="181">
                <a:solidFill>
                  <a:srgbClr val="FFFFFF"/>
                </a:solidFill>
                <a:latin typeface="Alata"/>
                <a:ea typeface="Alata"/>
                <a:cs typeface="Alata"/>
                <a:sym typeface="Alata"/>
              </a:rPr>
              <a:t>season-wise investments into the business</a:t>
            </a:r>
          </a:p>
          <a:p>
            <a:pPr algn="l" marL="602860" indent="-301430" lvl="1">
              <a:lnSpc>
                <a:spcPts val="3909"/>
              </a:lnSpc>
              <a:buFont typeface="Arial"/>
              <a:buChar char="•"/>
            </a:pPr>
            <a:r>
              <a:rPr lang="en-US" sz="2792" spc="181">
                <a:solidFill>
                  <a:srgbClr val="FFFFFF"/>
                </a:solidFill>
                <a:latin typeface="Alata"/>
                <a:ea typeface="Alata"/>
                <a:cs typeface="Alata"/>
                <a:sym typeface="Alata"/>
              </a:rPr>
              <a:t>fundings provided to various businesses.</a:t>
            </a:r>
          </a:p>
        </p:txBody>
      </p:sp>
      <p:sp>
        <p:nvSpPr>
          <p:cNvPr name="TextBox 23" id="23"/>
          <p:cNvSpPr txBox="true"/>
          <p:nvPr/>
        </p:nvSpPr>
        <p:spPr>
          <a:xfrm rot="0">
            <a:off x="7028094" y="1162469"/>
            <a:ext cx="7900804" cy="1192035"/>
          </a:xfrm>
          <a:prstGeom prst="rect">
            <a:avLst/>
          </a:prstGeom>
        </p:spPr>
        <p:txBody>
          <a:bodyPr anchor="t" rtlCol="false" tIns="0" lIns="0" bIns="0" rIns="0">
            <a:spAutoFit/>
          </a:bodyPr>
          <a:lstStyle/>
          <a:p>
            <a:pPr algn="l" marL="0" indent="0" lvl="0">
              <a:lnSpc>
                <a:spcPts val="9786"/>
              </a:lnSpc>
              <a:spcBef>
                <a:spcPct val="0"/>
              </a:spcBef>
            </a:pPr>
            <a:r>
              <a:rPr lang="en-US" sz="6990" spc="454">
                <a:solidFill>
                  <a:srgbClr val="FFFFFF"/>
                </a:solidFill>
                <a:latin typeface="Alata"/>
                <a:ea typeface="Alata"/>
                <a:cs typeface="Alata"/>
                <a:sym typeface="Alata"/>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313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1049000"/>
          </a:xfrm>
          <a:custGeom>
            <a:avLst/>
            <a:gdLst/>
            <a:ahLst/>
            <a:cxnLst/>
            <a:rect r="r" b="b" t="t" l="l"/>
            <a:pathLst>
              <a:path h="11049000" w="18288000">
                <a:moveTo>
                  <a:pt x="0" y="0"/>
                </a:moveTo>
                <a:lnTo>
                  <a:pt x="18288000" y="0"/>
                </a:lnTo>
                <a:lnTo>
                  <a:pt x="18288000" y="11049000"/>
                </a:lnTo>
                <a:lnTo>
                  <a:pt x="0" y="11049000"/>
                </a:lnTo>
                <a:lnTo>
                  <a:pt x="0" y="0"/>
                </a:lnTo>
                <a:close/>
              </a:path>
            </a:pathLst>
          </a:custGeom>
          <a:blipFill>
            <a:blip r:embed="rId2">
              <a:alphaModFix amt="43999"/>
            </a:blip>
            <a:stretch>
              <a:fillRect l="0" t="0" r="0" b="0"/>
            </a:stretch>
          </a:blipFill>
        </p:spPr>
      </p:sp>
      <p:sp>
        <p:nvSpPr>
          <p:cNvPr name="Freeform 3" id="3"/>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185370">
            <a:off x="-6189204" y="3627649"/>
            <a:ext cx="9142752" cy="9039896"/>
          </a:xfrm>
          <a:custGeom>
            <a:avLst/>
            <a:gdLst/>
            <a:ahLst/>
            <a:cxnLst/>
            <a:rect r="r" b="b" t="t" l="l"/>
            <a:pathLst>
              <a:path h="9039896" w="9142752">
                <a:moveTo>
                  <a:pt x="0" y="0"/>
                </a:moveTo>
                <a:lnTo>
                  <a:pt x="9142752" y="0"/>
                </a:lnTo>
                <a:lnTo>
                  <a:pt x="9142752" y="9039896"/>
                </a:lnTo>
                <a:lnTo>
                  <a:pt x="0" y="9039896"/>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3432376" y="4031421"/>
            <a:ext cx="11068259" cy="2224157"/>
            <a:chOff x="0" y="0"/>
            <a:chExt cx="2915097" cy="585786"/>
          </a:xfrm>
        </p:grpSpPr>
        <p:sp>
          <p:nvSpPr>
            <p:cNvPr name="Freeform 6" id="6"/>
            <p:cNvSpPr/>
            <p:nvPr/>
          </p:nvSpPr>
          <p:spPr>
            <a:xfrm flipH="false" flipV="false" rot="0">
              <a:off x="0" y="0"/>
              <a:ext cx="2915097" cy="585786"/>
            </a:xfrm>
            <a:custGeom>
              <a:avLst/>
              <a:gdLst/>
              <a:ahLst/>
              <a:cxnLst/>
              <a:rect r="r" b="b" t="t" l="l"/>
              <a:pathLst>
                <a:path h="585786" w="2915097">
                  <a:moveTo>
                    <a:pt x="0" y="0"/>
                  </a:moveTo>
                  <a:lnTo>
                    <a:pt x="2915097" y="0"/>
                  </a:lnTo>
                  <a:lnTo>
                    <a:pt x="2915097" y="585786"/>
                  </a:lnTo>
                  <a:lnTo>
                    <a:pt x="0" y="585786"/>
                  </a:lnTo>
                  <a:close/>
                </a:path>
              </a:pathLst>
            </a:custGeom>
            <a:solidFill>
              <a:srgbClr val="F2F4F5">
                <a:alpha val="15686"/>
              </a:srgbClr>
            </a:solidFill>
            <a:ln w="38100" cap="sq">
              <a:solidFill>
                <a:srgbClr val="F2F4F5">
                  <a:alpha val="15686"/>
                </a:srgbClr>
              </a:solidFill>
              <a:prstDash val="solid"/>
              <a:miter/>
            </a:ln>
          </p:spPr>
        </p:sp>
        <p:sp>
          <p:nvSpPr>
            <p:cNvPr name="TextBox 7" id="7"/>
            <p:cNvSpPr txBox="true"/>
            <p:nvPr/>
          </p:nvSpPr>
          <p:spPr>
            <a:xfrm>
              <a:off x="0" y="-161925"/>
              <a:ext cx="2915097" cy="747711"/>
            </a:xfrm>
            <a:prstGeom prst="rect">
              <a:avLst/>
            </a:prstGeom>
          </p:spPr>
          <p:txBody>
            <a:bodyPr anchor="ctr" rtlCol="false" tIns="50800" lIns="50800" bIns="50800" rIns="50800"/>
            <a:lstStyle/>
            <a:p>
              <a:pPr algn="ctr" marL="0" indent="0" lvl="0">
                <a:lnSpc>
                  <a:spcPts val="10942"/>
                </a:lnSpc>
                <a:spcBef>
                  <a:spcPct val="0"/>
                </a:spcBef>
              </a:pPr>
            </a:p>
          </p:txBody>
        </p:sp>
      </p:grpSp>
      <p:sp>
        <p:nvSpPr>
          <p:cNvPr name="TextBox 8" id="8"/>
          <p:cNvSpPr txBox="true"/>
          <p:nvPr/>
        </p:nvSpPr>
        <p:spPr>
          <a:xfrm rot="0">
            <a:off x="3940780" y="4410595"/>
            <a:ext cx="10051450" cy="1344528"/>
          </a:xfrm>
          <a:prstGeom prst="rect">
            <a:avLst/>
          </a:prstGeom>
        </p:spPr>
        <p:txBody>
          <a:bodyPr anchor="t" rtlCol="false" tIns="0" lIns="0" bIns="0" rIns="0">
            <a:spAutoFit/>
          </a:bodyPr>
          <a:lstStyle/>
          <a:p>
            <a:pPr algn="ctr" marL="0" indent="0" lvl="0">
              <a:lnSpc>
                <a:spcPts val="10942"/>
              </a:lnSpc>
              <a:spcBef>
                <a:spcPct val="0"/>
              </a:spcBef>
            </a:pPr>
            <a:r>
              <a:rPr lang="en-US" sz="7815" spc="508">
                <a:solidFill>
                  <a:srgbClr val="FFFFFF"/>
                </a:solidFill>
                <a:latin typeface="Alata"/>
                <a:ea typeface="Alata"/>
                <a:cs typeface="Alata"/>
                <a:sym typeface="Alata"/>
              </a:rPr>
              <a:t>PROJECT DETAILS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310239"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8818150" y="3204205"/>
            <a:ext cx="6136317" cy="1094283"/>
          </a:xfrm>
          <a:prstGeom prst="rect">
            <a:avLst/>
          </a:prstGeom>
        </p:spPr>
        <p:txBody>
          <a:bodyPr anchor="t" rtlCol="false" tIns="0" lIns="0" bIns="0" rIns="0">
            <a:spAutoFit/>
          </a:bodyPr>
          <a:lstStyle/>
          <a:p>
            <a:pPr algn="just" marL="0" indent="0" lvl="0">
              <a:lnSpc>
                <a:spcPts val="8985"/>
              </a:lnSpc>
              <a:spcBef>
                <a:spcPct val="0"/>
              </a:spcBef>
            </a:pPr>
            <a:r>
              <a:rPr lang="en-US" sz="6417" spc="417">
                <a:solidFill>
                  <a:srgbClr val="1A1A1A"/>
                </a:solidFill>
                <a:latin typeface="Alata"/>
                <a:ea typeface="Alata"/>
                <a:cs typeface="Alata"/>
                <a:sym typeface="Alata"/>
              </a:rPr>
              <a:t>Thank You</a:t>
            </a:r>
          </a:p>
        </p:txBody>
      </p:sp>
      <p:grpSp>
        <p:nvGrpSpPr>
          <p:cNvPr name="Group 7" id="7"/>
          <p:cNvGrpSpPr>
            <a:grpSpLocks noChangeAspect="true"/>
          </p:cNvGrpSpPr>
          <p:nvPr/>
        </p:nvGrpSpPr>
        <p:grpSpPr>
          <a:xfrm rot="0">
            <a:off x="343556" y="314332"/>
            <a:ext cx="7978855" cy="9559897"/>
            <a:chOff x="0" y="0"/>
            <a:chExt cx="8585708" cy="10287000"/>
          </a:xfrm>
        </p:grpSpPr>
        <p:sp>
          <p:nvSpPr>
            <p:cNvPr name="Freeform 8" id="8"/>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46005" t="0" r="-46005" b="0"/>
              </a:stretch>
            </a:blipFill>
          </p:spPr>
        </p:sp>
      </p:grpSp>
      <p:sp>
        <p:nvSpPr>
          <p:cNvPr name="Freeform 9" id="9"/>
          <p:cNvSpPr/>
          <p:nvPr/>
        </p:nvSpPr>
        <p:spPr>
          <a:xfrm flipH="false" flipV="false" rot="0">
            <a:off x="8526430" y="1531672"/>
            <a:ext cx="1034655" cy="818472"/>
          </a:xfrm>
          <a:custGeom>
            <a:avLst/>
            <a:gdLst/>
            <a:ahLst/>
            <a:cxnLst/>
            <a:rect r="r" b="b" t="t" l="l"/>
            <a:pathLst>
              <a:path h="818472" w="1034655">
                <a:moveTo>
                  <a:pt x="0" y="0"/>
                </a:moveTo>
                <a:lnTo>
                  <a:pt x="1034655" y="0"/>
                </a:lnTo>
                <a:lnTo>
                  <a:pt x="1034655" y="818473"/>
                </a:lnTo>
                <a:lnTo>
                  <a:pt x="0" y="818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0" id="10"/>
          <p:cNvSpPr txBox="true"/>
          <p:nvPr/>
        </p:nvSpPr>
        <p:spPr>
          <a:xfrm rot="0">
            <a:off x="9728094" y="1650462"/>
            <a:ext cx="2174166" cy="699014"/>
          </a:xfrm>
          <a:prstGeom prst="rect">
            <a:avLst/>
          </a:prstGeom>
        </p:spPr>
        <p:txBody>
          <a:bodyPr anchor="t" rtlCol="false" tIns="0" lIns="0" bIns="0" rIns="0">
            <a:spAutoFit/>
          </a:bodyPr>
          <a:lstStyle/>
          <a:p>
            <a:pPr algn="l" marL="0" indent="0" lvl="0">
              <a:lnSpc>
                <a:spcPts val="2708"/>
              </a:lnSpc>
            </a:pPr>
            <a:r>
              <a:rPr lang="en-US" sz="2531" spc="179">
                <a:solidFill>
                  <a:srgbClr val="191919"/>
                </a:solidFill>
                <a:latin typeface="Glacial Indifference Bold"/>
                <a:ea typeface="Glacial Indifference Bold"/>
                <a:cs typeface="Glacial Indifference Bold"/>
                <a:sym typeface="Glacial Indifference Bold"/>
              </a:rPr>
              <a:t>SHARK TANK INDIA</a:t>
            </a:r>
          </a:p>
        </p:txBody>
      </p:sp>
      <p:sp>
        <p:nvSpPr>
          <p:cNvPr name="Freeform 11" id="11"/>
          <p:cNvSpPr/>
          <p:nvPr/>
        </p:nvSpPr>
        <p:spPr>
          <a:xfrm flipH="false" flipV="false" rot="0">
            <a:off x="9335478" y="5244713"/>
            <a:ext cx="565764" cy="565764"/>
          </a:xfrm>
          <a:custGeom>
            <a:avLst/>
            <a:gdLst/>
            <a:ahLst/>
            <a:cxnLst/>
            <a:rect r="r" b="b" t="t" l="l"/>
            <a:pathLst>
              <a:path h="565764" w="565764">
                <a:moveTo>
                  <a:pt x="0" y="0"/>
                </a:moveTo>
                <a:lnTo>
                  <a:pt x="565764" y="0"/>
                </a:lnTo>
                <a:lnTo>
                  <a:pt x="565764" y="565765"/>
                </a:lnTo>
                <a:lnTo>
                  <a:pt x="0" y="5657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35478" y="5996287"/>
            <a:ext cx="565764" cy="565764"/>
          </a:xfrm>
          <a:custGeom>
            <a:avLst/>
            <a:gdLst/>
            <a:ahLst/>
            <a:cxnLst/>
            <a:rect r="r" b="b" t="t" l="l"/>
            <a:pathLst>
              <a:path h="565764" w="565764">
                <a:moveTo>
                  <a:pt x="0" y="0"/>
                </a:moveTo>
                <a:lnTo>
                  <a:pt x="565764" y="0"/>
                </a:lnTo>
                <a:lnTo>
                  <a:pt x="565764" y="565764"/>
                </a:lnTo>
                <a:lnTo>
                  <a:pt x="0" y="565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3" id="13"/>
          <p:cNvSpPr txBox="true"/>
          <p:nvPr/>
        </p:nvSpPr>
        <p:spPr>
          <a:xfrm rot="0">
            <a:off x="8818150" y="4460060"/>
            <a:ext cx="3265087" cy="556407"/>
          </a:xfrm>
          <a:prstGeom prst="rect">
            <a:avLst/>
          </a:prstGeom>
        </p:spPr>
        <p:txBody>
          <a:bodyPr anchor="t" rtlCol="false" tIns="0" lIns="0" bIns="0" rIns="0">
            <a:spAutoFit/>
          </a:bodyPr>
          <a:lstStyle/>
          <a:p>
            <a:pPr algn="l">
              <a:lnSpc>
                <a:spcPts val="4506"/>
              </a:lnSpc>
              <a:spcBef>
                <a:spcPct val="0"/>
              </a:spcBef>
            </a:pPr>
            <a:r>
              <a:rPr lang="en-US" sz="3219" spc="77">
                <a:solidFill>
                  <a:srgbClr val="22211E"/>
                </a:solidFill>
                <a:latin typeface="Glacial Indifference Bold"/>
                <a:ea typeface="Glacial Indifference Bold"/>
                <a:cs typeface="Glacial Indifference Bold"/>
                <a:sym typeface="Glacial Indifference Bold"/>
              </a:rPr>
              <a:t>Contact Us</a:t>
            </a:r>
          </a:p>
        </p:txBody>
      </p:sp>
      <p:sp>
        <p:nvSpPr>
          <p:cNvPr name="TextBox 14" id="14"/>
          <p:cNvSpPr txBox="true"/>
          <p:nvPr/>
        </p:nvSpPr>
        <p:spPr>
          <a:xfrm rot="0">
            <a:off x="10037384" y="6082918"/>
            <a:ext cx="4923998" cy="412334"/>
          </a:xfrm>
          <a:prstGeom prst="rect">
            <a:avLst/>
          </a:prstGeom>
        </p:spPr>
        <p:txBody>
          <a:bodyPr anchor="t" rtlCol="false" tIns="0" lIns="0" bIns="0" rIns="0">
            <a:spAutoFit/>
          </a:bodyPr>
          <a:lstStyle/>
          <a:p>
            <a:pPr algn="l" marL="0" indent="0" lvl="0">
              <a:lnSpc>
                <a:spcPts val="3320"/>
              </a:lnSpc>
              <a:spcBef>
                <a:spcPct val="0"/>
              </a:spcBef>
            </a:pPr>
            <a:r>
              <a:rPr lang="en-US" sz="2371" spc="56">
                <a:solidFill>
                  <a:srgbClr val="22211E"/>
                </a:solidFill>
                <a:latin typeface="Glacial Indifference"/>
                <a:ea typeface="Glacial Indifference"/>
                <a:cs typeface="Glacial Indifference"/>
                <a:sym typeface="Glacial Indifference"/>
              </a:rPr>
              <a:t>sahuadarsh031@gmail.com</a:t>
            </a:r>
          </a:p>
        </p:txBody>
      </p:sp>
      <p:sp>
        <p:nvSpPr>
          <p:cNvPr name="TextBox 15" id="15"/>
          <p:cNvSpPr txBox="true"/>
          <p:nvPr/>
        </p:nvSpPr>
        <p:spPr>
          <a:xfrm rot="0">
            <a:off x="10037384" y="5291900"/>
            <a:ext cx="2271233" cy="412334"/>
          </a:xfrm>
          <a:prstGeom prst="rect">
            <a:avLst/>
          </a:prstGeom>
        </p:spPr>
        <p:txBody>
          <a:bodyPr anchor="t" rtlCol="false" tIns="0" lIns="0" bIns="0" rIns="0">
            <a:spAutoFit/>
          </a:bodyPr>
          <a:lstStyle/>
          <a:p>
            <a:pPr algn="l" marL="0" indent="0" lvl="0">
              <a:lnSpc>
                <a:spcPts val="3320"/>
              </a:lnSpc>
              <a:spcBef>
                <a:spcPct val="0"/>
              </a:spcBef>
            </a:pPr>
            <a:r>
              <a:rPr lang="en-US" sz="2371" spc="56">
                <a:solidFill>
                  <a:srgbClr val="22211E"/>
                </a:solidFill>
                <a:latin typeface="Glacial Indifference"/>
                <a:ea typeface="Glacial Indifference"/>
                <a:cs typeface="Glacial Indifference"/>
                <a:sym typeface="Glacial Indifference"/>
              </a:rPr>
              <a:t>+91 9301430004</a:t>
            </a:r>
          </a:p>
        </p:txBody>
      </p:sp>
      <p:grpSp>
        <p:nvGrpSpPr>
          <p:cNvPr name="Group 16" id="16"/>
          <p:cNvGrpSpPr/>
          <p:nvPr/>
        </p:nvGrpSpPr>
        <p:grpSpPr>
          <a:xfrm rot="0">
            <a:off x="9062245" y="5245067"/>
            <a:ext cx="47625" cy="1264904"/>
            <a:chOff x="0" y="0"/>
            <a:chExt cx="12543" cy="333143"/>
          </a:xfrm>
        </p:grpSpPr>
        <p:sp>
          <p:nvSpPr>
            <p:cNvPr name="Freeform 17" id="17"/>
            <p:cNvSpPr/>
            <p:nvPr/>
          </p:nvSpPr>
          <p:spPr>
            <a:xfrm flipH="false" flipV="false" rot="0">
              <a:off x="0" y="0"/>
              <a:ext cx="12543" cy="333143"/>
            </a:xfrm>
            <a:custGeom>
              <a:avLst/>
              <a:gdLst/>
              <a:ahLst/>
              <a:cxnLst/>
              <a:rect r="r" b="b" t="t" l="l"/>
              <a:pathLst>
                <a:path h="333143" w="12543">
                  <a:moveTo>
                    <a:pt x="0" y="0"/>
                  </a:moveTo>
                  <a:lnTo>
                    <a:pt x="12543" y="0"/>
                  </a:lnTo>
                  <a:lnTo>
                    <a:pt x="12543" y="333143"/>
                  </a:lnTo>
                  <a:lnTo>
                    <a:pt x="0" y="333143"/>
                  </a:lnTo>
                  <a:close/>
                </a:path>
              </a:pathLst>
            </a:custGeom>
            <a:solidFill>
              <a:srgbClr val="22211E"/>
            </a:solidFill>
            <a:ln cap="sq">
              <a:noFill/>
              <a:prstDash val="solid"/>
              <a:miter/>
            </a:ln>
          </p:spPr>
        </p:sp>
        <p:sp>
          <p:nvSpPr>
            <p:cNvPr name="TextBox 18" id="18"/>
            <p:cNvSpPr txBox="true"/>
            <p:nvPr/>
          </p:nvSpPr>
          <p:spPr>
            <a:xfrm>
              <a:off x="0" y="-38100"/>
              <a:ext cx="12543" cy="371243"/>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01226" y="1125741"/>
            <a:ext cx="6349525" cy="1252399"/>
          </a:xfrm>
          <a:prstGeom prst="rect">
            <a:avLst/>
          </a:prstGeom>
        </p:spPr>
        <p:txBody>
          <a:bodyPr anchor="t" rtlCol="false" tIns="0" lIns="0" bIns="0" rIns="0">
            <a:spAutoFit/>
          </a:bodyPr>
          <a:lstStyle/>
          <a:p>
            <a:pPr algn="l" marL="0" indent="0" lvl="0">
              <a:lnSpc>
                <a:spcPts val="10245"/>
              </a:lnSpc>
              <a:spcBef>
                <a:spcPct val="0"/>
              </a:spcBef>
            </a:pPr>
            <a:r>
              <a:rPr lang="en-US" sz="7317" spc="475">
                <a:solidFill>
                  <a:srgbClr val="FFFFFF"/>
                </a:solidFill>
                <a:latin typeface="Alata"/>
                <a:ea typeface="Alata"/>
                <a:cs typeface="Alata"/>
                <a:sym typeface="Alata"/>
              </a:rPr>
              <a:t>Overview</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034615" y="3168626"/>
            <a:ext cx="7763105" cy="7675770"/>
          </a:xfrm>
          <a:custGeom>
            <a:avLst/>
            <a:gdLst/>
            <a:ahLst/>
            <a:cxnLst/>
            <a:rect r="r" b="b" t="t" l="l"/>
            <a:pathLst>
              <a:path h="7675770" w="7763105">
                <a:moveTo>
                  <a:pt x="0" y="0"/>
                </a:moveTo>
                <a:lnTo>
                  <a:pt x="7763105" y="0"/>
                </a:lnTo>
                <a:lnTo>
                  <a:pt x="7763105" y="7675770"/>
                </a:lnTo>
                <a:lnTo>
                  <a:pt x="0" y="7675770"/>
                </a:lnTo>
                <a:lnTo>
                  <a:pt x="0" y="0"/>
                </a:lnTo>
                <a:close/>
              </a:path>
            </a:pathLst>
          </a:custGeom>
          <a:blipFill>
            <a:blip r:embed="rId4">
              <a:alphaModFix amt="16000"/>
            </a:blip>
            <a:stretch>
              <a:fillRect l="-39479" t="0" r="-39479" b="0"/>
            </a:stretch>
          </a:blipFill>
          <a:ln cap="sq">
            <a:noFill/>
            <a:prstDash val="solid"/>
            <a:miter/>
          </a:ln>
        </p:spPr>
      </p:sp>
      <p:sp>
        <p:nvSpPr>
          <p:cNvPr name="Freeform 5" id="5"/>
          <p:cNvSpPr/>
          <p:nvPr/>
        </p:nvSpPr>
        <p:spPr>
          <a:xfrm flipH="false" flipV="false" rot="0">
            <a:off x="7135910" y="4881744"/>
            <a:ext cx="4522867" cy="5297648"/>
          </a:xfrm>
          <a:custGeom>
            <a:avLst/>
            <a:gdLst/>
            <a:ahLst/>
            <a:cxnLst/>
            <a:rect r="r" b="b" t="t" l="l"/>
            <a:pathLst>
              <a:path h="5297648" w="4522867">
                <a:moveTo>
                  <a:pt x="0" y="0"/>
                </a:moveTo>
                <a:lnTo>
                  <a:pt x="4522867" y="0"/>
                </a:lnTo>
                <a:lnTo>
                  <a:pt x="4522867" y="5297649"/>
                </a:lnTo>
                <a:lnTo>
                  <a:pt x="0" y="5297649"/>
                </a:lnTo>
                <a:lnTo>
                  <a:pt x="0" y="0"/>
                </a:lnTo>
                <a:close/>
              </a:path>
            </a:pathLst>
          </a:custGeom>
          <a:blipFill>
            <a:blip r:embed="rId5">
              <a:alphaModFix amt="24000"/>
            </a:blip>
            <a:stretch>
              <a:fillRect l="0" t="0" r="0" b="0"/>
            </a:stretch>
          </a:blipFill>
        </p:spPr>
      </p:sp>
      <p:sp>
        <p:nvSpPr>
          <p:cNvPr name="Freeform 6" id="6"/>
          <p:cNvSpPr/>
          <p:nvPr/>
        </p:nvSpPr>
        <p:spPr>
          <a:xfrm flipH="false" flipV="false" rot="0">
            <a:off x="4946245" y="707818"/>
            <a:ext cx="2841472" cy="9471575"/>
          </a:xfrm>
          <a:custGeom>
            <a:avLst/>
            <a:gdLst/>
            <a:ahLst/>
            <a:cxnLst/>
            <a:rect r="r" b="b" t="t" l="l"/>
            <a:pathLst>
              <a:path h="9471575" w="2841472">
                <a:moveTo>
                  <a:pt x="0" y="0"/>
                </a:moveTo>
                <a:lnTo>
                  <a:pt x="2841473" y="0"/>
                </a:lnTo>
                <a:lnTo>
                  <a:pt x="2841473" y="9471575"/>
                </a:lnTo>
                <a:lnTo>
                  <a:pt x="0" y="9471575"/>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383509" y="5444775"/>
            <a:ext cx="6904491" cy="4877605"/>
          </a:xfrm>
          <a:custGeom>
            <a:avLst/>
            <a:gdLst/>
            <a:ahLst/>
            <a:cxnLst/>
            <a:rect r="r" b="b" t="t" l="l"/>
            <a:pathLst>
              <a:path h="4877605" w="6904491">
                <a:moveTo>
                  <a:pt x="0" y="0"/>
                </a:moveTo>
                <a:lnTo>
                  <a:pt x="6904491" y="0"/>
                </a:lnTo>
                <a:lnTo>
                  <a:pt x="6904491" y="4877605"/>
                </a:lnTo>
                <a:lnTo>
                  <a:pt x="0" y="4877605"/>
                </a:lnTo>
                <a:lnTo>
                  <a:pt x="0" y="0"/>
                </a:lnTo>
                <a:close/>
              </a:path>
            </a:pathLst>
          </a:custGeom>
          <a:blipFill>
            <a:blip r:embed="rId8">
              <a:alphaModFix amt="27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3273439"/>
            <a:ext cx="6107210" cy="4320447"/>
          </a:xfrm>
          <a:prstGeom prst="rect">
            <a:avLst/>
          </a:prstGeom>
        </p:spPr>
        <p:txBody>
          <a:bodyPr anchor="t" rtlCol="false" tIns="0" lIns="0" bIns="0" rIns="0">
            <a:spAutoFit/>
          </a:bodyPr>
          <a:lstStyle/>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Introduction</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Objectives</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Dataset Description</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Project Goals</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Results</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Summary/ Conclusion</a:t>
            </a:r>
          </a:p>
          <a:p>
            <a:pPr algn="l" marL="761839" indent="-380920" lvl="1">
              <a:lnSpc>
                <a:spcPts val="4940"/>
              </a:lnSpc>
              <a:buFont typeface="Arial"/>
              <a:buChar char="•"/>
            </a:pPr>
            <a:r>
              <a:rPr lang="en-US" sz="3528" spc="250">
                <a:solidFill>
                  <a:srgbClr val="FFFFFF"/>
                </a:solidFill>
                <a:latin typeface="Glacial Indifference"/>
                <a:ea typeface="Glacial Indifference"/>
                <a:cs typeface="Glacial Indifference"/>
                <a:sym typeface="Glacial Indifference"/>
              </a:rPr>
              <a:t>Contact Us</a:t>
            </a:r>
          </a:p>
        </p:txBody>
      </p:sp>
      <p:sp>
        <p:nvSpPr>
          <p:cNvPr name="TextBox 9" id="9"/>
          <p:cNvSpPr txBox="true"/>
          <p:nvPr/>
        </p:nvSpPr>
        <p:spPr>
          <a:xfrm rot="0">
            <a:off x="8460149" y="3273439"/>
            <a:ext cx="683851" cy="4939572"/>
          </a:xfrm>
          <a:prstGeom prst="rect">
            <a:avLst/>
          </a:prstGeom>
        </p:spPr>
        <p:txBody>
          <a:bodyPr anchor="t" rtlCol="false" tIns="0" lIns="0" bIns="0" rIns="0">
            <a:spAutoFit/>
          </a:bodyPr>
          <a:lstStyle/>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01</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02</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03</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04</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05</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06</a:t>
            </a:r>
          </a:p>
          <a:p>
            <a:pPr algn="ctr">
              <a:lnSpc>
                <a:spcPts val="4940"/>
              </a:lnSpc>
            </a:pPr>
            <a:r>
              <a:rPr lang="en-US" sz="3528" spc="250">
                <a:solidFill>
                  <a:srgbClr val="FFFFFF"/>
                </a:solidFill>
                <a:latin typeface="Glacial Indifference Bold"/>
                <a:ea typeface="Glacial Indifference Bold"/>
                <a:cs typeface="Glacial Indifference Bold"/>
                <a:sym typeface="Glacial Indifference Bold"/>
              </a:rPr>
              <a:t>07</a:t>
            </a:r>
          </a:p>
          <a:p>
            <a:pPr algn="ctr" marL="0" indent="0" lvl="0">
              <a:lnSpc>
                <a:spcPts val="49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3066080"/>
          </a:xfrm>
          <a:custGeom>
            <a:avLst/>
            <a:gdLst/>
            <a:ahLst/>
            <a:cxnLst/>
            <a:rect r="r" b="b" t="t" l="l"/>
            <a:pathLst>
              <a:path h="13066080" w="18288000">
                <a:moveTo>
                  <a:pt x="0" y="0"/>
                </a:moveTo>
                <a:lnTo>
                  <a:pt x="18288000" y="0"/>
                </a:lnTo>
                <a:lnTo>
                  <a:pt x="18288000" y="13066080"/>
                </a:lnTo>
                <a:lnTo>
                  <a:pt x="0" y="13066080"/>
                </a:lnTo>
                <a:lnTo>
                  <a:pt x="0" y="0"/>
                </a:lnTo>
                <a:close/>
              </a:path>
            </a:pathLst>
          </a:custGeom>
          <a:blipFill>
            <a:blip r:embed="rId2"/>
            <a:stretch>
              <a:fillRect l="-1641" t="-4040" r="-1641" b="-2145"/>
            </a:stretch>
          </a:blipFill>
        </p:spPr>
      </p:sp>
      <p:sp>
        <p:nvSpPr>
          <p:cNvPr name="Freeform 3" id="3"/>
          <p:cNvSpPr/>
          <p:nvPr/>
        </p:nvSpPr>
        <p:spPr>
          <a:xfrm flipH="false" flipV="false" rot="0">
            <a:off x="3753851" y="4226239"/>
            <a:ext cx="10780298" cy="6060761"/>
          </a:xfrm>
          <a:custGeom>
            <a:avLst/>
            <a:gdLst/>
            <a:ahLst/>
            <a:cxnLst/>
            <a:rect r="r" b="b" t="t" l="l"/>
            <a:pathLst>
              <a:path h="6060761" w="10780298">
                <a:moveTo>
                  <a:pt x="0" y="0"/>
                </a:moveTo>
                <a:lnTo>
                  <a:pt x="10780298" y="0"/>
                </a:lnTo>
                <a:lnTo>
                  <a:pt x="10780298" y="6060761"/>
                </a:lnTo>
                <a:lnTo>
                  <a:pt x="0" y="6060761"/>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34052" y="5076825"/>
            <a:ext cx="9759743" cy="3592736"/>
          </a:xfrm>
          <a:prstGeom prst="rect">
            <a:avLst/>
          </a:prstGeom>
        </p:spPr>
        <p:txBody>
          <a:bodyPr anchor="t" rtlCol="false" tIns="0" lIns="0" bIns="0" rIns="0">
            <a:spAutoFit/>
          </a:bodyPr>
          <a:lstStyle/>
          <a:p>
            <a:pPr algn="l">
              <a:lnSpc>
                <a:spcPts val="4100"/>
              </a:lnSpc>
              <a:spcBef>
                <a:spcPct val="0"/>
              </a:spcBef>
            </a:pPr>
            <a:r>
              <a:rPr lang="en-US" sz="2928" spc="207">
                <a:solidFill>
                  <a:srgbClr val="FFFFFF"/>
                </a:solidFill>
                <a:latin typeface="Glacial Indifference"/>
                <a:ea typeface="Glacial Indifference"/>
                <a:cs typeface="Glacial Indifference"/>
                <a:sym typeface="Glacial Indifference"/>
              </a:rPr>
              <a:t>Shark Tank India is a Hindi-language business reality television series that airs on Sony Entertainment Television. The show is an Indian adaptation of the American television series Shark Tank. It shows entrepreneurs giving business presentations to a panel of investors or sharks who decide whether to invest in their company.</a:t>
            </a:r>
          </a:p>
        </p:txBody>
      </p:sp>
      <p:sp>
        <p:nvSpPr>
          <p:cNvPr name="TextBox 5" id="5"/>
          <p:cNvSpPr txBox="true"/>
          <p:nvPr/>
        </p:nvSpPr>
        <p:spPr>
          <a:xfrm rot="0">
            <a:off x="6616143" y="3616429"/>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Introduction</a:t>
            </a:r>
          </a:p>
        </p:txBody>
      </p:sp>
      <p:sp>
        <p:nvSpPr>
          <p:cNvPr name="Freeform 6" id="6"/>
          <p:cNvSpPr/>
          <p:nvPr/>
        </p:nvSpPr>
        <p:spPr>
          <a:xfrm flipH="false" flipV="false" rot="0">
            <a:off x="-1326432" y="5801695"/>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61565" b="-49879"/>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028700" y="418890"/>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Objectives</a:t>
            </a:r>
          </a:p>
        </p:txBody>
      </p:sp>
      <p:sp>
        <p:nvSpPr>
          <p:cNvPr name="TextBox 3" id="3"/>
          <p:cNvSpPr txBox="true"/>
          <p:nvPr/>
        </p:nvSpPr>
        <p:spPr>
          <a:xfrm rot="0">
            <a:off x="799879" y="1838535"/>
            <a:ext cx="17050193" cy="7743128"/>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The aim of Exploratory Data Analysis (EDA) can be summarized in five key points:</a:t>
            </a:r>
          </a:p>
          <a:p>
            <a:pPr algn="l">
              <a:lnSpc>
                <a:spcPts val="3671"/>
              </a:lnSpc>
            </a:pPr>
          </a:p>
          <a:p>
            <a:pPr algn="l">
              <a:lnSpc>
                <a:spcPts val="3671"/>
              </a:lnSpc>
            </a:pPr>
            <a:r>
              <a:rPr lang="en-US" sz="2622" spc="186">
                <a:solidFill>
                  <a:srgbClr val="FFFFFF"/>
                </a:solidFill>
                <a:latin typeface="Glacial Indifference"/>
                <a:ea typeface="Glacial Indifference"/>
                <a:cs typeface="Glacial Indifference"/>
                <a:sym typeface="Glacial Indifference"/>
              </a:rPr>
              <a:t>1. Understanding Data Structure: EDA helps to understand the overall structure, distribution, and patterns within the dataset, including missing values, outliers, and anomalies.</a:t>
            </a:r>
          </a:p>
          <a:p>
            <a:pPr algn="l">
              <a:lnSpc>
                <a:spcPts val="3671"/>
              </a:lnSpc>
            </a:pPr>
            <a:r>
              <a:rPr lang="en-US" sz="2622" spc="186">
                <a:solidFill>
                  <a:srgbClr val="FFFFFF"/>
                </a:solidFill>
                <a:latin typeface="Glacial Indifference"/>
                <a:ea typeface="Glacial Indifference"/>
                <a:cs typeface="Glacial Indifference"/>
                <a:sym typeface="Glacial Indifference"/>
              </a:rPr>
              <a:t>   </a:t>
            </a:r>
          </a:p>
          <a:p>
            <a:pPr algn="l">
              <a:lnSpc>
                <a:spcPts val="3671"/>
              </a:lnSpc>
            </a:pPr>
            <a:r>
              <a:rPr lang="en-US" sz="2622" spc="186">
                <a:solidFill>
                  <a:srgbClr val="FFFFFF"/>
                </a:solidFill>
                <a:latin typeface="Glacial Indifference"/>
                <a:ea typeface="Glacial Indifference"/>
                <a:cs typeface="Glacial Indifference"/>
                <a:sym typeface="Glacial Indifference"/>
              </a:rPr>
              <a:t>2. Hypothesis Generation: It assists in generating hypotheses by identifying trends, correlations, and relationships among variables, guiding further analysis or modeling.</a:t>
            </a:r>
          </a:p>
          <a:p>
            <a:pPr algn="l">
              <a:lnSpc>
                <a:spcPts val="3671"/>
              </a:lnSpc>
            </a:pPr>
          </a:p>
          <a:p>
            <a:pPr algn="l">
              <a:lnSpc>
                <a:spcPts val="3671"/>
              </a:lnSpc>
            </a:pPr>
            <a:r>
              <a:rPr lang="en-US" sz="2622" spc="186">
                <a:solidFill>
                  <a:srgbClr val="FFFFFF"/>
                </a:solidFill>
                <a:latin typeface="Glacial Indifference"/>
                <a:ea typeface="Glacial Indifference"/>
                <a:cs typeface="Glacial Indifference"/>
                <a:sym typeface="Glacial Indifference"/>
              </a:rPr>
              <a:t>3. Data Cleaning and Preprocessing: EDA helps detect and address data quality issues such as missing or inconsistent data, allowing for more accurate modeling and analysis.</a:t>
            </a:r>
          </a:p>
          <a:p>
            <a:pPr algn="l">
              <a:lnSpc>
                <a:spcPts val="3671"/>
              </a:lnSpc>
            </a:pPr>
          </a:p>
          <a:p>
            <a:pPr algn="l">
              <a:lnSpc>
                <a:spcPts val="3671"/>
              </a:lnSpc>
            </a:pPr>
            <a:r>
              <a:rPr lang="en-US" sz="2622" spc="186">
                <a:solidFill>
                  <a:srgbClr val="FFFFFF"/>
                </a:solidFill>
                <a:latin typeface="Glacial Indifference"/>
                <a:ea typeface="Glacial Indifference"/>
                <a:cs typeface="Glacial Indifference"/>
                <a:sym typeface="Glacial Indifference"/>
              </a:rPr>
              <a:t>4. Feature Selection: By exploring the dataset, EDA can reveal which features or variables are most important, aiding in dimensionality reduction and improving model performance.</a:t>
            </a:r>
          </a:p>
          <a:p>
            <a:pPr algn="l">
              <a:lnSpc>
                <a:spcPts val="3671"/>
              </a:lnSpc>
            </a:pPr>
          </a:p>
          <a:p>
            <a:pPr algn="l">
              <a:lnSpc>
                <a:spcPts val="3671"/>
              </a:lnSpc>
            </a:pPr>
            <a:r>
              <a:rPr lang="en-US" sz="2622" spc="186">
                <a:solidFill>
                  <a:srgbClr val="FFFFFF"/>
                </a:solidFill>
                <a:latin typeface="Glacial Indifference"/>
                <a:ea typeface="Glacial Indifference"/>
                <a:cs typeface="Glacial Indifference"/>
                <a:sym typeface="Glacial Indifference"/>
              </a:rPr>
              <a:t>5. Visualization: EDA uses visual techniques (e.g., plots, charts) to summarize and communicate key findings, making complex data more understandable and facilitating better decision-making.</a:t>
            </a:r>
          </a:p>
          <a:p>
            <a:pPr algn="l">
              <a:lnSpc>
                <a:spcPts val="367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177372" y="6449864"/>
            <a:ext cx="8834855" cy="3604110"/>
          </a:xfrm>
          <a:custGeom>
            <a:avLst/>
            <a:gdLst/>
            <a:ahLst/>
            <a:cxnLst/>
            <a:rect r="r" b="b" t="t" l="l"/>
            <a:pathLst>
              <a:path h="3604110" w="8834855">
                <a:moveTo>
                  <a:pt x="0" y="0"/>
                </a:moveTo>
                <a:lnTo>
                  <a:pt x="8834855" y="0"/>
                </a:lnTo>
                <a:lnTo>
                  <a:pt x="8834855" y="3604110"/>
                </a:lnTo>
                <a:lnTo>
                  <a:pt x="0" y="3604110"/>
                </a:lnTo>
                <a:lnTo>
                  <a:pt x="0" y="0"/>
                </a:lnTo>
                <a:close/>
              </a:path>
            </a:pathLst>
          </a:custGeom>
          <a:blipFill>
            <a:blip r:embed="rId2"/>
            <a:stretch>
              <a:fillRect l="0" t="-31562" r="0" b="-31562"/>
            </a:stretch>
          </a:blipFill>
          <a:ln w="66675" cap="sq">
            <a:solidFill>
              <a:srgbClr val="F2F4F5"/>
            </a:solidFill>
            <a:prstDash val="solid"/>
            <a:miter/>
          </a:ln>
        </p:spPr>
      </p:sp>
      <p:sp>
        <p:nvSpPr>
          <p:cNvPr name="Freeform 3" id="3"/>
          <p:cNvSpPr/>
          <p:nvPr/>
        </p:nvSpPr>
        <p:spPr>
          <a:xfrm flipH="false" flipV="false" rot="0">
            <a:off x="177372" y="2198068"/>
            <a:ext cx="4077857" cy="4108798"/>
          </a:xfrm>
          <a:custGeom>
            <a:avLst/>
            <a:gdLst/>
            <a:ahLst/>
            <a:cxnLst/>
            <a:rect r="r" b="b" t="t" l="l"/>
            <a:pathLst>
              <a:path h="4108798" w="4077857">
                <a:moveTo>
                  <a:pt x="0" y="0"/>
                </a:moveTo>
                <a:lnTo>
                  <a:pt x="4077857" y="0"/>
                </a:lnTo>
                <a:lnTo>
                  <a:pt x="4077857" y="4108799"/>
                </a:lnTo>
                <a:lnTo>
                  <a:pt x="0" y="4108799"/>
                </a:lnTo>
                <a:lnTo>
                  <a:pt x="0" y="0"/>
                </a:lnTo>
                <a:close/>
              </a:path>
            </a:pathLst>
          </a:custGeom>
          <a:blipFill>
            <a:blip r:embed="rId3"/>
            <a:stretch>
              <a:fillRect l="-32597" t="0" r="-1910" b="0"/>
            </a:stretch>
          </a:blipFill>
          <a:ln w="66675" cap="sq">
            <a:solidFill>
              <a:srgbClr val="F2F4F5"/>
            </a:solidFill>
            <a:prstDash val="solid"/>
            <a:miter/>
          </a:ln>
        </p:spPr>
      </p:sp>
      <p:sp>
        <p:nvSpPr>
          <p:cNvPr name="Freeform 4" id="4"/>
          <p:cNvSpPr/>
          <p:nvPr/>
        </p:nvSpPr>
        <p:spPr>
          <a:xfrm flipH="false" flipV="false" rot="0">
            <a:off x="5792900" y="2198068"/>
            <a:ext cx="3219326" cy="4108798"/>
          </a:xfrm>
          <a:custGeom>
            <a:avLst/>
            <a:gdLst/>
            <a:ahLst/>
            <a:cxnLst/>
            <a:rect r="r" b="b" t="t" l="l"/>
            <a:pathLst>
              <a:path h="4108798" w="3219326">
                <a:moveTo>
                  <a:pt x="0" y="0"/>
                </a:moveTo>
                <a:lnTo>
                  <a:pt x="3219327" y="0"/>
                </a:lnTo>
                <a:lnTo>
                  <a:pt x="3219327" y="4108799"/>
                </a:lnTo>
                <a:lnTo>
                  <a:pt x="0" y="4108799"/>
                </a:lnTo>
                <a:lnTo>
                  <a:pt x="0" y="0"/>
                </a:lnTo>
                <a:close/>
              </a:path>
            </a:pathLst>
          </a:custGeom>
          <a:blipFill>
            <a:blip r:embed="rId4"/>
            <a:stretch>
              <a:fillRect l="-1102" t="0" r="-1102" b="0"/>
            </a:stretch>
          </a:blipFill>
          <a:ln w="66675" cap="sq">
            <a:solidFill>
              <a:srgbClr val="F2F4F5"/>
            </a:solidFill>
            <a:prstDash val="solid"/>
            <a:miter/>
          </a:ln>
        </p:spPr>
      </p:sp>
      <p:grpSp>
        <p:nvGrpSpPr>
          <p:cNvPr name="Group 5" id="5"/>
          <p:cNvGrpSpPr/>
          <p:nvPr/>
        </p:nvGrpSpPr>
        <p:grpSpPr>
          <a:xfrm rot="0">
            <a:off x="177372" y="239487"/>
            <a:ext cx="8834855" cy="1813792"/>
            <a:chOff x="0" y="0"/>
            <a:chExt cx="2326875" cy="477706"/>
          </a:xfrm>
        </p:grpSpPr>
        <p:sp>
          <p:nvSpPr>
            <p:cNvPr name="Freeform 6" id="6"/>
            <p:cNvSpPr/>
            <p:nvPr/>
          </p:nvSpPr>
          <p:spPr>
            <a:xfrm flipH="false" flipV="false" rot="0">
              <a:off x="0" y="0"/>
              <a:ext cx="2326875" cy="477706"/>
            </a:xfrm>
            <a:custGeom>
              <a:avLst/>
              <a:gdLst/>
              <a:ahLst/>
              <a:cxnLst/>
              <a:rect r="r" b="b" t="t" l="l"/>
              <a:pathLst>
                <a:path h="477706" w="2326875">
                  <a:moveTo>
                    <a:pt x="0" y="0"/>
                  </a:moveTo>
                  <a:lnTo>
                    <a:pt x="2326875" y="0"/>
                  </a:lnTo>
                  <a:lnTo>
                    <a:pt x="2326875" y="477706"/>
                  </a:lnTo>
                  <a:lnTo>
                    <a:pt x="0" y="477706"/>
                  </a:lnTo>
                  <a:close/>
                </a:path>
              </a:pathLst>
            </a:custGeom>
            <a:solidFill>
              <a:srgbClr val="22211E"/>
            </a:solidFill>
            <a:ln w="66675" cap="sq">
              <a:solidFill>
                <a:srgbClr val="F2F4F5"/>
              </a:solidFill>
              <a:prstDash val="solid"/>
              <a:miter/>
            </a:ln>
          </p:spPr>
        </p:sp>
        <p:sp>
          <p:nvSpPr>
            <p:cNvPr name="TextBox 7" id="7"/>
            <p:cNvSpPr txBox="true"/>
            <p:nvPr/>
          </p:nvSpPr>
          <p:spPr>
            <a:xfrm>
              <a:off x="0" y="-123825"/>
              <a:ext cx="2326875" cy="601531"/>
            </a:xfrm>
            <a:prstGeom prst="rect">
              <a:avLst/>
            </a:prstGeom>
          </p:spPr>
          <p:txBody>
            <a:bodyPr anchor="ctr" rtlCol="false" tIns="50800" lIns="50800" bIns="50800" rIns="50800"/>
            <a:lstStyle/>
            <a:p>
              <a:pPr algn="ctr" marL="0" indent="0" lvl="0">
                <a:lnSpc>
                  <a:spcPts val="9026"/>
                </a:lnSpc>
                <a:spcBef>
                  <a:spcPct val="0"/>
                </a:spcBef>
              </a:pPr>
              <a:r>
                <a:rPr lang="en-US" sz="6447" spc="419">
                  <a:solidFill>
                    <a:srgbClr val="FFFFFF"/>
                  </a:solidFill>
                  <a:latin typeface="Alata"/>
                  <a:ea typeface="Alata"/>
                  <a:cs typeface="Alata"/>
                  <a:sym typeface="Alata"/>
                </a:rPr>
                <a:t>Shark Gallery</a:t>
              </a:r>
            </a:p>
          </p:txBody>
        </p:sp>
      </p:grpSp>
      <p:sp>
        <p:nvSpPr>
          <p:cNvPr name="Freeform 8" id="8"/>
          <p:cNvSpPr/>
          <p:nvPr/>
        </p:nvSpPr>
        <p:spPr>
          <a:xfrm flipH="false" flipV="false" rot="0">
            <a:off x="14227734" y="4701649"/>
            <a:ext cx="3829197" cy="5352325"/>
          </a:xfrm>
          <a:custGeom>
            <a:avLst/>
            <a:gdLst/>
            <a:ahLst/>
            <a:cxnLst/>
            <a:rect r="r" b="b" t="t" l="l"/>
            <a:pathLst>
              <a:path h="5352325" w="3829197">
                <a:moveTo>
                  <a:pt x="0" y="0"/>
                </a:moveTo>
                <a:lnTo>
                  <a:pt x="3829197" y="0"/>
                </a:lnTo>
                <a:lnTo>
                  <a:pt x="3829197" y="5352325"/>
                </a:lnTo>
                <a:lnTo>
                  <a:pt x="0" y="5352325"/>
                </a:lnTo>
                <a:lnTo>
                  <a:pt x="0" y="0"/>
                </a:lnTo>
                <a:close/>
              </a:path>
            </a:pathLst>
          </a:custGeom>
          <a:blipFill>
            <a:blip r:embed="rId5"/>
            <a:stretch>
              <a:fillRect l="-114267" t="0" r="-114267" b="0"/>
            </a:stretch>
          </a:blipFill>
          <a:ln w="66675" cap="sq">
            <a:solidFill>
              <a:srgbClr val="F2F4F5"/>
            </a:solidFill>
            <a:prstDash val="solid"/>
            <a:miter/>
          </a:ln>
        </p:spPr>
      </p:sp>
      <p:sp>
        <p:nvSpPr>
          <p:cNvPr name="Freeform 9" id="9"/>
          <p:cNvSpPr/>
          <p:nvPr/>
        </p:nvSpPr>
        <p:spPr>
          <a:xfrm flipH="false" flipV="false" rot="0">
            <a:off x="2917583" y="2275196"/>
            <a:ext cx="2675292" cy="3971801"/>
          </a:xfrm>
          <a:custGeom>
            <a:avLst/>
            <a:gdLst/>
            <a:ahLst/>
            <a:cxnLst/>
            <a:rect r="r" b="b" t="t" l="l"/>
            <a:pathLst>
              <a:path h="3971801" w="2675292">
                <a:moveTo>
                  <a:pt x="0" y="0"/>
                </a:moveTo>
                <a:lnTo>
                  <a:pt x="2675292" y="0"/>
                </a:lnTo>
                <a:lnTo>
                  <a:pt x="2675292" y="3971801"/>
                </a:lnTo>
                <a:lnTo>
                  <a:pt x="0" y="3971801"/>
                </a:lnTo>
                <a:lnTo>
                  <a:pt x="0" y="0"/>
                </a:lnTo>
                <a:close/>
              </a:path>
            </a:pathLst>
          </a:custGeom>
          <a:blipFill>
            <a:blip r:embed="rId6"/>
            <a:stretch>
              <a:fillRect l="-22791" t="0" r="-26333" b="0"/>
            </a:stretch>
          </a:blipFill>
        </p:spPr>
      </p:sp>
      <p:sp>
        <p:nvSpPr>
          <p:cNvPr name="Freeform 10" id="10"/>
          <p:cNvSpPr/>
          <p:nvPr/>
        </p:nvSpPr>
        <p:spPr>
          <a:xfrm flipH="false" flipV="false" rot="0">
            <a:off x="14882392" y="239487"/>
            <a:ext cx="3174539" cy="4198325"/>
          </a:xfrm>
          <a:custGeom>
            <a:avLst/>
            <a:gdLst/>
            <a:ahLst/>
            <a:cxnLst/>
            <a:rect r="r" b="b" t="t" l="l"/>
            <a:pathLst>
              <a:path h="4198325" w="3174539">
                <a:moveTo>
                  <a:pt x="0" y="0"/>
                </a:moveTo>
                <a:lnTo>
                  <a:pt x="3174539" y="0"/>
                </a:lnTo>
                <a:lnTo>
                  <a:pt x="3174539" y="4198325"/>
                </a:lnTo>
                <a:lnTo>
                  <a:pt x="0" y="4198325"/>
                </a:lnTo>
                <a:lnTo>
                  <a:pt x="0" y="0"/>
                </a:lnTo>
                <a:close/>
              </a:path>
            </a:pathLst>
          </a:custGeom>
          <a:blipFill>
            <a:blip r:embed="rId7"/>
            <a:stretch>
              <a:fillRect l="-15975" t="0" r="-20239" b="0"/>
            </a:stretch>
          </a:blipFill>
        </p:spPr>
      </p:sp>
      <p:grpSp>
        <p:nvGrpSpPr>
          <p:cNvPr name="Group 11" id="11"/>
          <p:cNvGrpSpPr/>
          <p:nvPr/>
        </p:nvGrpSpPr>
        <p:grpSpPr>
          <a:xfrm rot="0">
            <a:off x="9144000" y="239487"/>
            <a:ext cx="8912931" cy="9814487"/>
            <a:chOff x="0" y="0"/>
            <a:chExt cx="11883908" cy="13085983"/>
          </a:xfrm>
        </p:grpSpPr>
        <p:sp>
          <p:nvSpPr>
            <p:cNvPr name="Freeform 12" id="12"/>
            <p:cNvSpPr/>
            <p:nvPr/>
          </p:nvSpPr>
          <p:spPr>
            <a:xfrm flipH="false" flipV="false" rot="0">
              <a:off x="14802" y="0"/>
              <a:ext cx="11869106" cy="5694700"/>
            </a:xfrm>
            <a:custGeom>
              <a:avLst/>
              <a:gdLst/>
              <a:ahLst/>
              <a:cxnLst/>
              <a:rect r="r" b="b" t="t" l="l"/>
              <a:pathLst>
                <a:path h="5694700" w="11869106">
                  <a:moveTo>
                    <a:pt x="0" y="0"/>
                  </a:moveTo>
                  <a:lnTo>
                    <a:pt x="11869106" y="0"/>
                  </a:lnTo>
                  <a:lnTo>
                    <a:pt x="11869106" y="5694700"/>
                  </a:lnTo>
                  <a:lnTo>
                    <a:pt x="0" y="5694700"/>
                  </a:lnTo>
                  <a:lnTo>
                    <a:pt x="0" y="0"/>
                  </a:lnTo>
                  <a:close/>
                </a:path>
              </a:pathLst>
            </a:custGeom>
            <a:blipFill>
              <a:blip r:embed="rId5"/>
              <a:stretch>
                <a:fillRect l="-6385" t="0" r="-6385" b="0"/>
              </a:stretch>
            </a:blipFill>
            <a:ln w="66675" cap="sq">
              <a:solidFill>
                <a:srgbClr val="F2F4F5"/>
              </a:solidFill>
              <a:prstDash val="solid"/>
              <a:miter/>
            </a:ln>
          </p:spPr>
        </p:sp>
        <p:sp>
          <p:nvSpPr>
            <p:cNvPr name="Freeform 13" id="13"/>
            <p:cNvSpPr/>
            <p:nvPr/>
          </p:nvSpPr>
          <p:spPr>
            <a:xfrm flipH="false" flipV="false" rot="0">
              <a:off x="14802" y="5949549"/>
              <a:ext cx="6475899" cy="7136434"/>
            </a:xfrm>
            <a:custGeom>
              <a:avLst/>
              <a:gdLst/>
              <a:ahLst/>
              <a:cxnLst/>
              <a:rect r="r" b="b" t="t" l="l"/>
              <a:pathLst>
                <a:path h="7136434" w="6475899">
                  <a:moveTo>
                    <a:pt x="0" y="0"/>
                  </a:moveTo>
                  <a:lnTo>
                    <a:pt x="6475899" y="0"/>
                  </a:lnTo>
                  <a:lnTo>
                    <a:pt x="6475899" y="7136434"/>
                  </a:lnTo>
                  <a:lnTo>
                    <a:pt x="0" y="7136434"/>
                  </a:lnTo>
                  <a:lnTo>
                    <a:pt x="0" y="0"/>
                  </a:lnTo>
                  <a:close/>
                </a:path>
              </a:pathLst>
            </a:custGeom>
            <a:blipFill>
              <a:blip r:embed="rId8"/>
              <a:stretch>
                <a:fillRect l="-5099" t="0" r="-5099" b="0"/>
              </a:stretch>
            </a:blipFill>
            <a:ln w="66675" cap="sq">
              <a:solidFill>
                <a:srgbClr val="F2F4F5"/>
              </a:solidFill>
              <a:prstDash val="solid"/>
              <a:miter/>
            </a:ln>
          </p:spPr>
        </p:sp>
        <p:sp>
          <p:nvSpPr>
            <p:cNvPr name="Freeform 14" id="14"/>
            <p:cNvSpPr/>
            <p:nvPr/>
          </p:nvSpPr>
          <p:spPr>
            <a:xfrm flipH="false" flipV="false" rot="0">
              <a:off x="14802" y="9280340"/>
              <a:ext cx="6371879" cy="3584182"/>
            </a:xfrm>
            <a:custGeom>
              <a:avLst/>
              <a:gdLst/>
              <a:ahLst/>
              <a:cxnLst/>
              <a:rect r="r" b="b" t="t" l="l"/>
              <a:pathLst>
                <a:path h="3584182" w="6371879">
                  <a:moveTo>
                    <a:pt x="0" y="0"/>
                  </a:moveTo>
                  <a:lnTo>
                    <a:pt x="6371879" y="0"/>
                  </a:lnTo>
                  <a:lnTo>
                    <a:pt x="6371879" y="3584182"/>
                  </a:lnTo>
                  <a:lnTo>
                    <a:pt x="0" y="3584182"/>
                  </a:lnTo>
                  <a:lnTo>
                    <a:pt x="0" y="0"/>
                  </a:lnTo>
                  <a:close/>
                </a:path>
              </a:pathLst>
            </a:custGeom>
            <a:blipFill>
              <a:blip r:embed="rId9"/>
              <a:stretch>
                <a:fillRect l="0" t="0" r="0" b="0"/>
              </a:stretch>
            </a:blipFill>
          </p:spPr>
        </p:sp>
        <p:sp>
          <p:nvSpPr>
            <p:cNvPr name="Freeform 15" id="15"/>
            <p:cNvSpPr/>
            <p:nvPr/>
          </p:nvSpPr>
          <p:spPr>
            <a:xfrm flipH="false" flipV="false" rot="0">
              <a:off x="103702" y="3469893"/>
              <a:ext cx="4305863" cy="2438152"/>
            </a:xfrm>
            <a:custGeom>
              <a:avLst/>
              <a:gdLst/>
              <a:ahLst/>
              <a:cxnLst/>
              <a:rect r="r" b="b" t="t" l="l"/>
              <a:pathLst>
                <a:path h="2438152" w="4305863">
                  <a:moveTo>
                    <a:pt x="0" y="0"/>
                  </a:moveTo>
                  <a:lnTo>
                    <a:pt x="4305863" y="0"/>
                  </a:lnTo>
                  <a:lnTo>
                    <a:pt x="4305863" y="2438152"/>
                  </a:lnTo>
                  <a:lnTo>
                    <a:pt x="0" y="2438152"/>
                  </a:lnTo>
                  <a:lnTo>
                    <a:pt x="0" y="0"/>
                  </a:lnTo>
                  <a:close/>
                </a:path>
              </a:pathLst>
            </a:custGeom>
            <a:blipFill>
              <a:blip r:embed="rId10"/>
              <a:stretch>
                <a:fillRect l="-11163" t="-4911" r="-717" b="-26812"/>
              </a:stretch>
            </a:blipFill>
          </p:spPr>
        </p:sp>
        <p:sp>
          <p:nvSpPr>
            <p:cNvPr name="Freeform 16" id="16"/>
            <p:cNvSpPr/>
            <p:nvPr/>
          </p:nvSpPr>
          <p:spPr>
            <a:xfrm flipH="false" flipV="false" rot="0">
              <a:off x="0" y="0"/>
              <a:ext cx="4654549" cy="3482593"/>
            </a:xfrm>
            <a:custGeom>
              <a:avLst/>
              <a:gdLst/>
              <a:ahLst/>
              <a:cxnLst/>
              <a:rect r="r" b="b" t="t" l="l"/>
              <a:pathLst>
                <a:path h="3482593" w="4654549">
                  <a:moveTo>
                    <a:pt x="0" y="0"/>
                  </a:moveTo>
                  <a:lnTo>
                    <a:pt x="4654549" y="0"/>
                  </a:lnTo>
                  <a:lnTo>
                    <a:pt x="4654549" y="3482593"/>
                  </a:lnTo>
                  <a:lnTo>
                    <a:pt x="0" y="3482593"/>
                  </a:lnTo>
                  <a:lnTo>
                    <a:pt x="0" y="0"/>
                  </a:lnTo>
                  <a:close/>
                </a:path>
              </a:pathLst>
            </a:custGeom>
            <a:blipFill>
              <a:blip r:embed="rId11"/>
              <a:stretch>
                <a:fillRect l="-12351" t="0" r="-12351" b="0"/>
              </a:stretch>
            </a:blipFill>
          </p:spPr>
        </p:sp>
      </p:grpSp>
      <p:sp>
        <p:nvSpPr>
          <p:cNvPr name="Freeform 17" id="17"/>
          <p:cNvSpPr/>
          <p:nvPr/>
        </p:nvSpPr>
        <p:spPr>
          <a:xfrm flipH="false" flipV="false" rot="0">
            <a:off x="12464829" y="212622"/>
            <a:ext cx="2417563" cy="4297890"/>
          </a:xfrm>
          <a:custGeom>
            <a:avLst/>
            <a:gdLst/>
            <a:ahLst/>
            <a:cxnLst/>
            <a:rect r="r" b="b" t="t" l="l"/>
            <a:pathLst>
              <a:path h="4297890" w="2417563">
                <a:moveTo>
                  <a:pt x="0" y="0"/>
                </a:moveTo>
                <a:lnTo>
                  <a:pt x="2417563" y="0"/>
                </a:lnTo>
                <a:lnTo>
                  <a:pt x="2417563" y="4297890"/>
                </a:lnTo>
                <a:lnTo>
                  <a:pt x="0" y="4297890"/>
                </a:lnTo>
                <a:lnTo>
                  <a:pt x="0" y="0"/>
                </a:lnTo>
                <a:close/>
              </a:path>
            </a:pathLst>
          </a:custGeom>
          <a:blipFill>
            <a:blip r:embed="rId12"/>
            <a:stretch>
              <a:fillRect l="0" t="0" r="0" b="0"/>
            </a:stretch>
          </a:blipFill>
        </p:spPr>
      </p:sp>
      <p:sp>
        <p:nvSpPr>
          <p:cNvPr name="Freeform 18" id="18"/>
          <p:cNvSpPr/>
          <p:nvPr/>
        </p:nvSpPr>
        <p:spPr>
          <a:xfrm flipH="false" flipV="false" rot="0">
            <a:off x="14882392" y="212622"/>
            <a:ext cx="3174539" cy="4297890"/>
          </a:xfrm>
          <a:custGeom>
            <a:avLst/>
            <a:gdLst/>
            <a:ahLst/>
            <a:cxnLst/>
            <a:rect r="r" b="b" t="t" l="l"/>
            <a:pathLst>
              <a:path h="4297890" w="3174539">
                <a:moveTo>
                  <a:pt x="0" y="0"/>
                </a:moveTo>
                <a:lnTo>
                  <a:pt x="3174539" y="0"/>
                </a:lnTo>
                <a:lnTo>
                  <a:pt x="3174539" y="4297890"/>
                </a:lnTo>
                <a:lnTo>
                  <a:pt x="0" y="4297890"/>
                </a:lnTo>
                <a:lnTo>
                  <a:pt x="0" y="0"/>
                </a:lnTo>
                <a:close/>
              </a:path>
            </a:pathLst>
          </a:custGeom>
          <a:blipFill>
            <a:blip r:embed="rId7"/>
            <a:stretch>
              <a:fillRect l="-13068" t="0" r="-26376"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12356636" y="-2966049"/>
            <a:ext cx="9379701" cy="9274179"/>
          </a:xfrm>
          <a:custGeom>
            <a:avLst/>
            <a:gdLst/>
            <a:ahLst/>
            <a:cxnLst/>
            <a:rect r="r" b="b" t="t" l="l"/>
            <a:pathLst>
              <a:path h="9274179" w="9379701">
                <a:moveTo>
                  <a:pt x="0" y="0"/>
                </a:moveTo>
                <a:lnTo>
                  <a:pt x="9379701" y="0"/>
                </a:lnTo>
                <a:lnTo>
                  <a:pt x="9379701" y="9274179"/>
                </a:lnTo>
                <a:lnTo>
                  <a:pt x="0" y="9274179"/>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71227" y="4135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stretch>
              <a:fillRect l="-38996" t="0" r="-38996" b="0"/>
            </a:stretch>
          </a:blipFill>
        </p:spPr>
      </p:sp>
      <p:grpSp>
        <p:nvGrpSpPr>
          <p:cNvPr name="Group 5" id="5"/>
          <p:cNvGrpSpPr/>
          <p:nvPr/>
        </p:nvGrpSpPr>
        <p:grpSpPr>
          <a:xfrm rot="0">
            <a:off x="8456838" y="1671041"/>
            <a:ext cx="9355079" cy="758974"/>
            <a:chOff x="0" y="0"/>
            <a:chExt cx="3177177" cy="257763"/>
          </a:xfrm>
        </p:grpSpPr>
        <p:sp>
          <p:nvSpPr>
            <p:cNvPr name="Freeform 6" id="6"/>
            <p:cNvSpPr/>
            <p:nvPr/>
          </p:nvSpPr>
          <p:spPr>
            <a:xfrm flipH="false" flipV="false" rot="0">
              <a:off x="0" y="0"/>
              <a:ext cx="3177177" cy="257763"/>
            </a:xfrm>
            <a:custGeom>
              <a:avLst/>
              <a:gdLst/>
              <a:ahLst/>
              <a:cxnLst/>
              <a:rect r="r" b="b" t="t" l="l"/>
              <a:pathLst>
                <a:path h="257763" w="3177177">
                  <a:moveTo>
                    <a:pt x="9103" y="0"/>
                  </a:moveTo>
                  <a:lnTo>
                    <a:pt x="3168074" y="0"/>
                  </a:lnTo>
                  <a:cubicBezTo>
                    <a:pt x="3170488" y="0"/>
                    <a:pt x="3172804" y="959"/>
                    <a:pt x="3174511" y="2666"/>
                  </a:cubicBezTo>
                  <a:cubicBezTo>
                    <a:pt x="3176218" y="4373"/>
                    <a:pt x="3177177" y="6689"/>
                    <a:pt x="3177177" y="9103"/>
                  </a:cubicBezTo>
                  <a:lnTo>
                    <a:pt x="3177177" y="248660"/>
                  </a:lnTo>
                  <a:cubicBezTo>
                    <a:pt x="3177177" y="253687"/>
                    <a:pt x="3173101" y="257763"/>
                    <a:pt x="3168074" y="257763"/>
                  </a:cubicBezTo>
                  <a:lnTo>
                    <a:pt x="9103" y="257763"/>
                  </a:lnTo>
                  <a:cubicBezTo>
                    <a:pt x="4076" y="257763"/>
                    <a:pt x="0" y="253687"/>
                    <a:pt x="0" y="248660"/>
                  </a:cubicBezTo>
                  <a:lnTo>
                    <a:pt x="0" y="9103"/>
                  </a:lnTo>
                  <a:cubicBezTo>
                    <a:pt x="0" y="4076"/>
                    <a:pt x="4076" y="0"/>
                    <a:pt x="9103" y="0"/>
                  </a:cubicBezTo>
                  <a:close/>
                </a:path>
              </a:pathLst>
            </a:custGeom>
            <a:solidFill>
              <a:srgbClr val="F2F4F5"/>
            </a:solidFill>
          </p:spPr>
        </p:sp>
        <p:sp>
          <p:nvSpPr>
            <p:cNvPr name="TextBox 7" id="7"/>
            <p:cNvSpPr txBox="true"/>
            <p:nvPr/>
          </p:nvSpPr>
          <p:spPr>
            <a:xfrm>
              <a:off x="0" y="-38100"/>
              <a:ext cx="3177177" cy="29586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56838" y="2534789"/>
            <a:ext cx="9355079" cy="1339496"/>
            <a:chOff x="0" y="0"/>
            <a:chExt cx="3177177" cy="454921"/>
          </a:xfrm>
        </p:grpSpPr>
        <p:sp>
          <p:nvSpPr>
            <p:cNvPr name="Freeform 9" id="9"/>
            <p:cNvSpPr/>
            <p:nvPr/>
          </p:nvSpPr>
          <p:spPr>
            <a:xfrm flipH="false" flipV="false" rot="0">
              <a:off x="0" y="0"/>
              <a:ext cx="3177177" cy="454921"/>
            </a:xfrm>
            <a:custGeom>
              <a:avLst/>
              <a:gdLst/>
              <a:ahLst/>
              <a:cxnLst/>
              <a:rect r="r" b="b" t="t" l="l"/>
              <a:pathLst>
                <a:path h="454921" w="3177177">
                  <a:moveTo>
                    <a:pt x="9103" y="0"/>
                  </a:moveTo>
                  <a:lnTo>
                    <a:pt x="3168074" y="0"/>
                  </a:lnTo>
                  <a:cubicBezTo>
                    <a:pt x="3170488" y="0"/>
                    <a:pt x="3172804" y="959"/>
                    <a:pt x="3174511" y="2666"/>
                  </a:cubicBezTo>
                  <a:cubicBezTo>
                    <a:pt x="3176218" y="4373"/>
                    <a:pt x="3177177" y="6689"/>
                    <a:pt x="3177177" y="9103"/>
                  </a:cubicBezTo>
                  <a:lnTo>
                    <a:pt x="3177177" y="445817"/>
                  </a:lnTo>
                  <a:cubicBezTo>
                    <a:pt x="3177177" y="450845"/>
                    <a:pt x="3173101" y="454921"/>
                    <a:pt x="3168074" y="454921"/>
                  </a:cubicBezTo>
                  <a:lnTo>
                    <a:pt x="9103" y="454921"/>
                  </a:lnTo>
                  <a:cubicBezTo>
                    <a:pt x="4076" y="454921"/>
                    <a:pt x="0" y="450845"/>
                    <a:pt x="0" y="445817"/>
                  </a:cubicBezTo>
                  <a:lnTo>
                    <a:pt x="0" y="9103"/>
                  </a:lnTo>
                  <a:cubicBezTo>
                    <a:pt x="0" y="4076"/>
                    <a:pt x="4076" y="0"/>
                    <a:pt x="9103" y="0"/>
                  </a:cubicBezTo>
                  <a:close/>
                </a:path>
              </a:pathLst>
            </a:custGeom>
            <a:solidFill>
              <a:srgbClr val="F2F4F5"/>
            </a:solidFill>
          </p:spPr>
        </p:sp>
        <p:sp>
          <p:nvSpPr>
            <p:cNvPr name="TextBox 10" id="10"/>
            <p:cNvSpPr txBox="true"/>
            <p:nvPr/>
          </p:nvSpPr>
          <p:spPr>
            <a:xfrm>
              <a:off x="0" y="-38100"/>
              <a:ext cx="3177177" cy="49302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1980" y="2670184"/>
            <a:ext cx="1205346" cy="1139467"/>
            <a:chOff x="0" y="0"/>
            <a:chExt cx="459054" cy="433964"/>
          </a:xfrm>
        </p:grpSpPr>
        <p:sp>
          <p:nvSpPr>
            <p:cNvPr name="Freeform 12" id="12"/>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13" id="13"/>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456838" y="4000151"/>
            <a:ext cx="9355079" cy="5567353"/>
            <a:chOff x="0" y="0"/>
            <a:chExt cx="3177177" cy="1890788"/>
          </a:xfrm>
        </p:grpSpPr>
        <p:sp>
          <p:nvSpPr>
            <p:cNvPr name="Freeform 15" id="15"/>
            <p:cNvSpPr/>
            <p:nvPr/>
          </p:nvSpPr>
          <p:spPr>
            <a:xfrm flipH="false" flipV="false" rot="0">
              <a:off x="0" y="0"/>
              <a:ext cx="3177177" cy="1890788"/>
            </a:xfrm>
            <a:custGeom>
              <a:avLst/>
              <a:gdLst/>
              <a:ahLst/>
              <a:cxnLst/>
              <a:rect r="r" b="b" t="t" l="l"/>
              <a:pathLst>
                <a:path h="1890788" w="3177177">
                  <a:moveTo>
                    <a:pt x="9103" y="0"/>
                  </a:moveTo>
                  <a:lnTo>
                    <a:pt x="3168074" y="0"/>
                  </a:lnTo>
                  <a:cubicBezTo>
                    <a:pt x="3170488" y="0"/>
                    <a:pt x="3172804" y="959"/>
                    <a:pt x="3174511" y="2666"/>
                  </a:cubicBezTo>
                  <a:cubicBezTo>
                    <a:pt x="3176218" y="4373"/>
                    <a:pt x="3177177" y="6689"/>
                    <a:pt x="3177177" y="9103"/>
                  </a:cubicBezTo>
                  <a:lnTo>
                    <a:pt x="3177177" y="1881685"/>
                  </a:lnTo>
                  <a:cubicBezTo>
                    <a:pt x="3177177" y="1886712"/>
                    <a:pt x="3173101" y="1890788"/>
                    <a:pt x="3168074" y="1890788"/>
                  </a:cubicBezTo>
                  <a:lnTo>
                    <a:pt x="9103" y="1890788"/>
                  </a:lnTo>
                  <a:cubicBezTo>
                    <a:pt x="4076" y="1890788"/>
                    <a:pt x="0" y="1886712"/>
                    <a:pt x="0" y="1881685"/>
                  </a:cubicBezTo>
                  <a:lnTo>
                    <a:pt x="0" y="9103"/>
                  </a:lnTo>
                  <a:cubicBezTo>
                    <a:pt x="0" y="4076"/>
                    <a:pt x="4076" y="0"/>
                    <a:pt x="9103" y="0"/>
                  </a:cubicBezTo>
                  <a:close/>
                </a:path>
              </a:pathLst>
            </a:custGeom>
            <a:solidFill>
              <a:srgbClr val="F2F4F5"/>
            </a:solidFill>
          </p:spPr>
        </p:sp>
        <p:sp>
          <p:nvSpPr>
            <p:cNvPr name="TextBox 16" id="16"/>
            <p:cNvSpPr txBox="true"/>
            <p:nvPr/>
          </p:nvSpPr>
          <p:spPr>
            <a:xfrm>
              <a:off x="0" y="-38100"/>
              <a:ext cx="3177177" cy="192888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650206" y="4083483"/>
            <a:ext cx="1205346" cy="1139467"/>
            <a:chOff x="0" y="0"/>
            <a:chExt cx="459054" cy="433964"/>
          </a:xfrm>
        </p:grpSpPr>
        <p:sp>
          <p:nvSpPr>
            <p:cNvPr name="Freeform 18" id="18"/>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19" id="19"/>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8782398" y="4234476"/>
            <a:ext cx="940961" cy="940961"/>
          </a:xfrm>
          <a:custGeom>
            <a:avLst/>
            <a:gdLst/>
            <a:ahLst/>
            <a:cxnLst/>
            <a:rect r="r" b="b" t="t" l="l"/>
            <a:pathLst>
              <a:path h="940961" w="940961">
                <a:moveTo>
                  <a:pt x="0" y="0"/>
                </a:moveTo>
                <a:lnTo>
                  <a:pt x="940961" y="0"/>
                </a:lnTo>
                <a:lnTo>
                  <a:pt x="940961" y="940961"/>
                </a:lnTo>
                <a:lnTo>
                  <a:pt x="0" y="940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8740181" y="2814654"/>
            <a:ext cx="926727" cy="926727"/>
          </a:xfrm>
          <a:custGeom>
            <a:avLst/>
            <a:gdLst/>
            <a:ahLst/>
            <a:cxnLst/>
            <a:rect r="r" b="b" t="t" l="l"/>
            <a:pathLst>
              <a:path h="926727" w="926727">
                <a:moveTo>
                  <a:pt x="0" y="0"/>
                </a:moveTo>
                <a:lnTo>
                  <a:pt x="926727" y="0"/>
                </a:lnTo>
                <a:lnTo>
                  <a:pt x="926727" y="926728"/>
                </a:lnTo>
                <a:lnTo>
                  <a:pt x="0" y="926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2" id="22"/>
          <p:cNvSpPr txBox="true"/>
          <p:nvPr/>
        </p:nvSpPr>
        <p:spPr>
          <a:xfrm rot="0">
            <a:off x="8621980" y="1829454"/>
            <a:ext cx="4924329"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Data Source: Kaggle</a:t>
            </a:r>
          </a:p>
        </p:txBody>
      </p:sp>
      <p:sp>
        <p:nvSpPr>
          <p:cNvPr name="TextBox 23" id="23"/>
          <p:cNvSpPr txBox="true"/>
          <p:nvPr/>
        </p:nvSpPr>
        <p:spPr>
          <a:xfrm rot="0">
            <a:off x="8456838" y="418890"/>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Data Overview</a:t>
            </a:r>
          </a:p>
        </p:txBody>
      </p:sp>
      <p:sp>
        <p:nvSpPr>
          <p:cNvPr name="TextBox 24" id="24"/>
          <p:cNvSpPr txBox="true"/>
          <p:nvPr/>
        </p:nvSpPr>
        <p:spPr>
          <a:xfrm rot="0">
            <a:off x="10051784" y="3100503"/>
            <a:ext cx="7418551" cy="683095"/>
          </a:xfrm>
          <a:prstGeom prst="rect">
            <a:avLst/>
          </a:prstGeom>
        </p:spPr>
        <p:txBody>
          <a:bodyPr anchor="t" rtlCol="false" tIns="0" lIns="0" bIns="0" rIns="0">
            <a:spAutoFit/>
          </a:bodyPr>
          <a:lstStyle/>
          <a:p>
            <a:pPr algn="l">
              <a:lnSpc>
                <a:spcPts val="2774"/>
              </a:lnSpc>
            </a:pPr>
            <a:r>
              <a:rPr lang="en-US" sz="1981" spc="140">
                <a:solidFill>
                  <a:srgbClr val="191919"/>
                </a:solidFill>
                <a:latin typeface="Glacial Indifference"/>
                <a:ea typeface="Glacial Indifference"/>
                <a:cs typeface="Glacial Indifference"/>
                <a:sym typeface="Glacial Indifference"/>
              </a:rPr>
              <a:t>78 Attributes/Columns</a:t>
            </a:r>
            <a:r>
              <a:rPr lang="en-US" sz="1981" spc="140">
                <a:solidFill>
                  <a:srgbClr val="191919"/>
                </a:solidFill>
                <a:latin typeface="Glacial Indifference"/>
                <a:ea typeface="Glacial Indifference"/>
                <a:cs typeface="Glacial Indifference"/>
                <a:sym typeface="Glacial Indifference"/>
              </a:rPr>
              <a:t> </a:t>
            </a:r>
          </a:p>
          <a:p>
            <a:pPr algn="l">
              <a:lnSpc>
                <a:spcPts val="2774"/>
              </a:lnSpc>
              <a:spcBef>
                <a:spcPct val="0"/>
              </a:spcBef>
            </a:pPr>
            <a:r>
              <a:rPr lang="en-US" sz="1981" spc="140">
                <a:solidFill>
                  <a:srgbClr val="191919"/>
                </a:solidFill>
                <a:latin typeface="Glacial Indifference"/>
                <a:ea typeface="Glacial Indifference"/>
                <a:cs typeface="Glacial Indifference"/>
                <a:sym typeface="Glacial Indifference"/>
              </a:rPr>
              <a:t>Total 478 Records/Rows </a:t>
            </a:r>
          </a:p>
        </p:txBody>
      </p:sp>
      <p:sp>
        <p:nvSpPr>
          <p:cNvPr name="TextBox 25" id="25"/>
          <p:cNvSpPr txBox="true"/>
          <p:nvPr/>
        </p:nvSpPr>
        <p:spPr>
          <a:xfrm rot="0">
            <a:off x="10051784" y="2622559"/>
            <a:ext cx="5324901"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Data Variables</a:t>
            </a:r>
          </a:p>
        </p:txBody>
      </p:sp>
      <p:sp>
        <p:nvSpPr>
          <p:cNvPr name="TextBox 26" id="26"/>
          <p:cNvSpPr txBox="true"/>
          <p:nvPr/>
        </p:nvSpPr>
        <p:spPr>
          <a:xfrm rot="0">
            <a:off x="9855552" y="4196376"/>
            <a:ext cx="7816866" cy="6169591"/>
          </a:xfrm>
          <a:prstGeom prst="rect">
            <a:avLst/>
          </a:prstGeom>
        </p:spPr>
        <p:txBody>
          <a:bodyPr anchor="t" rtlCol="false" tIns="0" lIns="0" bIns="0" rIns="0">
            <a:spAutoFit/>
          </a:bodyPr>
          <a:lstStyle/>
          <a:p>
            <a:pPr algn="l">
              <a:lnSpc>
                <a:spcPts val="2768"/>
              </a:lnSpc>
            </a:pP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Startup Name</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Pitch Details</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Season Telecast Details</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Industry name or type</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Business Description </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Presenter Details (Gender, Age, City, State)</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Monetary Details of Business (Sales, Revenue, EBITDA, Margins, Cash Burns)</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Ask Details(Money and equity asked vs offered)</a:t>
            </a:r>
          </a:p>
          <a:p>
            <a:pPr algn="l" marL="426990" indent="-213495" lvl="1">
              <a:lnSpc>
                <a:spcPts val="2768"/>
              </a:lnSpc>
              <a:buFont typeface="Arial"/>
              <a:buChar char="•"/>
            </a:pPr>
            <a:r>
              <a:rPr lang="en-US" sz="1977" spc="140">
                <a:solidFill>
                  <a:srgbClr val="191919"/>
                </a:solidFill>
                <a:latin typeface="Glacial Indifference"/>
                <a:ea typeface="Glacial Indifference"/>
                <a:cs typeface="Glacial Indifference"/>
                <a:sym typeface="Glacial Indifference"/>
              </a:rPr>
              <a:t>Equities/Debt/Valuation of each Pitch</a:t>
            </a:r>
          </a:p>
          <a:p>
            <a:pPr algn="l" marL="426990" indent="-213495" lvl="1">
              <a:lnSpc>
                <a:spcPts val="2768"/>
              </a:lnSpc>
              <a:buFont typeface="Arial"/>
              <a:buChar char="•"/>
            </a:pPr>
            <a:r>
              <a:rPr lang="en-US" sz="1977" spc="140">
                <a:solidFill>
                  <a:srgbClr val="000000"/>
                </a:solidFill>
                <a:latin typeface="Glacial Indifference"/>
                <a:ea typeface="Glacial Indifference"/>
                <a:cs typeface="Glacial Indifference"/>
                <a:sym typeface="Glacial Indifference"/>
              </a:rPr>
              <a:t>Deal Results(Grabbed or not)</a:t>
            </a:r>
          </a:p>
          <a:p>
            <a:pPr algn="l" marL="426990" indent="-213495" lvl="1">
              <a:lnSpc>
                <a:spcPts val="2768"/>
              </a:lnSpc>
              <a:buFont typeface="Arial"/>
              <a:buChar char="•"/>
            </a:pPr>
            <a:r>
              <a:rPr lang="en-US" sz="1977" spc="140">
                <a:solidFill>
                  <a:srgbClr val="000000"/>
                </a:solidFill>
                <a:latin typeface="Glacial Indifference"/>
                <a:ea typeface="Glacial Indifference"/>
                <a:cs typeface="Glacial Indifference"/>
                <a:sym typeface="Glacial Indifference"/>
              </a:rPr>
              <a:t>Total Deal Amount - Total Deal Amount, in lakhs INR</a:t>
            </a:r>
          </a:p>
          <a:p>
            <a:pPr algn="l" marL="426990" indent="-213495" lvl="1">
              <a:lnSpc>
                <a:spcPts val="2768"/>
              </a:lnSpc>
              <a:buFont typeface="Arial"/>
              <a:buChar char="•"/>
            </a:pPr>
            <a:r>
              <a:rPr lang="en-US" sz="1977" spc="140">
                <a:solidFill>
                  <a:srgbClr val="000000"/>
                </a:solidFill>
                <a:latin typeface="Glacial Indifference"/>
                <a:ea typeface="Glacial Indifference"/>
                <a:cs typeface="Glacial Indifference"/>
                <a:sym typeface="Glacial Indifference"/>
              </a:rPr>
              <a:t>Guests Present</a:t>
            </a:r>
          </a:p>
          <a:p>
            <a:pPr algn="l">
              <a:lnSpc>
                <a:spcPts val="2768"/>
              </a:lnSpc>
            </a:pPr>
          </a:p>
          <a:p>
            <a:pPr algn="l">
              <a:lnSpc>
                <a:spcPts val="2768"/>
              </a:lnSpc>
            </a:pPr>
          </a:p>
          <a:p>
            <a:pPr algn="l">
              <a:lnSpc>
                <a:spcPts val="2768"/>
              </a:lnSpc>
            </a:pPr>
          </a:p>
          <a:p>
            <a:pPr algn="l">
              <a:lnSpc>
                <a:spcPts val="2768"/>
              </a:lnSpc>
              <a:spcBef>
                <a:spcPct val="0"/>
              </a:spcBef>
            </a:pPr>
          </a:p>
        </p:txBody>
      </p:sp>
      <p:sp>
        <p:nvSpPr>
          <p:cNvPr name="TextBox 27" id="27"/>
          <p:cNvSpPr txBox="true"/>
          <p:nvPr/>
        </p:nvSpPr>
        <p:spPr>
          <a:xfrm rot="0">
            <a:off x="10051784" y="4078396"/>
            <a:ext cx="6030709"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Data Description</a:t>
            </a:r>
          </a:p>
        </p:txBody>
      </p:sp>
      <p:sp>
        <p:nvSpPr>
          <p:cNvPr name="Freeform 28" id="28"/>
          <p:cNvSpPr/>
          <p:nvPr/>
        </p:nvSpPr>
        <p:spPr>
          <a:xfrm flipH="false" flipV="false" rot="0">
            <a:off x="14938351" y="615120"/>
            <a:ext cx="876667" cy="899565"/>
          </a:xfrm>
          <a:custGeom>
            <a:avLst/>
            <a:gdLst/>
            <a:ahLst/>
            <a:cxnLst/>
            <a:rect r="r" b="b" t="t" l="l"/>
            <a:pathLst>
              <a:path h="899565" w="876667">
                <a:moveTo>
                  <a:pt x="0" y="0"/>
                </a:moveTo>
                <a:lnTo>
                  <a:pt x="876667" y="0"/>
                </a:lnTo>
                <a:lnTo>
                  <a:pt x="876667" y="899565"/>
                </a:lnTo>
                <a:lnTo>
                  <a:pt x="0" y="899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436662" y="3830127"/>
            <a:ext cx="9203249" cy="796959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1728" t="0" r="-21728" b="0"/>
              </a:stretch>
            </a:blipFill>
          </p:spPr>
        </p:sp>
      </p:grpSp>
      <p:grpSp>
        <p:nvGrpSpPr>
          <p:cNvPr name="Group 4" id="4"/>
          <p:cNvGrpSpPr>
            <a:grpSpLocks noChangeAspect="true"/>
          </p:cNvGrpSpPr>
          <p:nvPr/>
        </p:nvGrpSpPr>
        <p:grpSpPr>
          <a:xfrm rot="0">
            <a:off x="14509977" y="-183247"/>
            <a:ext cx="9203249" cy="796959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9427" t="0" r="-19427" b="0"/>
              </a:stretch>
            </a:blipFill>
          </p:spPr>
        </p:sp>
      </p:grpSp>
      <p:grpSp>
        <p:nvGrpSpPr>
          <p:cNvPr name="Group 6" id="6"/>
          <p:cNvGrpSpPr>
            <a:grpSpLocks noChangeAspect="true"/>
          </p:cNvGrpSpPr>
          <p:nvPr/>
        </p:nvGrpSpPr>
        <p:grpSpPr>
          <a:xfrm rot="0">
            <a:off x="14509977" y="7969598"/>
            <a:ext cx="9203249" cy="796959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6973" t="0" r="-26973" b="0"/>
              </a:stretch>
            </a:blipFill>
          </p:spPr>
        </p:sp>
      </p:grpSp>
      <p:sp>
        <p:nvSpPr>
          <p:cNvPr name="Freeform 8" id="8"/>
          <p:cNvSpPr/>
          <p:nvPr/>
        </p:nvSpPr>
        <p:spPr>
          <a:xfrm flipH="false" flipV="false" rot="1257840">
            <a:off x="7207936" y="1550134"/>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9" id="9"/>
          <p:cNvSpPr txBox="true"/>
          <p:nvPr/>
        </p:nvSpPr>
        <p:spPr>
          <a:xfrm rot="0">
            <a:off x="1028700" y="183853"/>
            <a:ext cx="10933386" cy="2296312"/>
          </a:xfrm>
          <a:prstGeom prst="rect">
            <a:avLst/>
          </a:prstGeom>
        </p:spPr>
        <p:txBody>
          <a:bodyPr anchor="t" rtlCol="false" tIns="0" lIns="0" bIns="0" rIns="0">
            <a:spAutoFit/>
          </a:bodyPr>
          <a:lstStyle/>
          <a:p>
            <a:pPr algn="l" marL="0" indent="0" lvl="0">
              <a:lnSpc>
                <a:spcPts val="9016"/>
              </a:lnSpc>
            </a:pPr>
            <a:r>
              <a:rPr lang="en-US" sz="7706" spc="500">
                <a:solidFill>
                  <a:srgbClr val="FFFFFF"/>
                </a:solidFill>
                <a:latin typeface="Alata"/>
                <a:ea typeface="Alata"/>
                <a:cs typeface="Alata"/>
                <a:sym typeface="Alata"/>
              </a:rPr>
              <a:t>Data Cleaning and Preparation</a:t>
            </a:r>
          </a:p>
        </p:txBody>
      </p:sp>
      <p:sp>
        <p:nvSpPr>
          <p:cNvPr name="TextBox 10" id="10"/>
          <p:cNvSpPr txBox="true"/>
          <p:nvPr/>
        </p:nvSpPr>
        <p:spPr>
          <a:xfrm rot="0">
            <a:off x="1194200" y="2818597"/>
            <a:ext cx="6815834" cy="31909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Handled missing values. </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Removed duplicates.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 Transformed categorical variables (e.g., sector types). </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Created new variables (e.g.feature engineering for states, investment-to-request ratio).</a:t>
            </a:r>
          </a:p>
        </p:txBody>
      </p:sp>
      <p:sp>
        <p:nvSpPr>
          <p:cNvPr name="TextBox 11" id="11"/>
          <p:cNvSpPr txBox="true"/>
          <p:nvPr/>
        </p:nvSpPr>
        <p:spPr>
          <a:xfrm rot="0">
            <a:off x="1194200" y="6422979"/>
            <a:ext cx="5947756" cy="446571"/>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Libraries Utilized:</a:t>
            </a:r>
          </a:p>
        </p:txBody>
      </p:sp>
      <p:sp>
        <p:nvSpPr>
          <p:cNvPr name="TextBox 12" id="12"/>
          <p:cNvSpPr txBox="true"/>
          <p:nvPr/>
        </p:nvSpPr>
        <p:spPr>
          <a:xfrm rot="0">
            <a:off x="1194200" y="7088505"/>
            <a:ext cx="6815834" cy="18193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Numpy</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Pandas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Seaborn</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Matplotlib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1143000" y="2428169"/>
            <a:ext cx="6723451" cy="6995770"/>
          </a:xfrm>
          <a:custGeom>
            <a:avLst/>
            <a:gdLst/>
            <a:ahLst/>
            <a:cxnLst/>
            <a:rect r="r" b="b" t="t" l="l"/>
            <a:pathLst>
              <a:path h="6995770" w="6723451">
                <a:moveTo>
                  <a:pt x="0" y="0"/>
                </a:moveTo>
                <a:lnTo>
                  <a:pt x="6723451" y="0"/>
                </a:lnTo>
                <a:lnTo>
                  <a:pt x="6723451" y="6995769"/>
                </a:lnTo>
                <a:lnTo>
                  <a:pt x="0" y="6995769"/>
                </a:lnTo>
                <a:lnTo>
                  <a:pt x="0" y="0"/>
                </a:lnTo>
                <a:close/>
              </a:path>
            </a:pathLst>
          </a:custGeom>
          <a:blipFill>
            <a:blip r:embed="rId2"/>
            <a:stretch>
              <a:fillRect l="0" t="0" r="0" b="0"/>
            </a:stretch>
          </a:blipFill>
        </p:spPr>
      </p:sp>
      <p:sp>
        <p:nvSpPr>
          <p:cNvPr name="Freeform 3" id="3"/>
          <p:cNvSpPr/>
          <p:nvPr/>
        </p:nvSpPr>
        <p:spPr>
          <a:xfrm flipH="false" flipV="false" rot="0">
            <a:off x="9144000" y="2428169"/>
            <a:ext cx="7919739" cy="6995770"/>
          </a:xfrm>
          <a:custGeom>
            <a:avLst/>
            <a:gdLst/>
            <a:ahLst/>
            <a:cxnLst/>
            <a:rect r="r" b="b" t="t" l="l"/>
            <a:pathLst>
              <a:path h="6995770" w="7919739">
                <a:moveTo>
                  <a:pt x="0" y="0"/>
                </a:moveTo>
                <a:lnTo>
                  <a:pt x="7919739" y="0"/>
                </a:lnTo>
                <a:lnTo>
                  <a:pt x="7919739" y="6995769"/>
                </a:lnTo>
                <a:lnTo>
                  <a:pt x="0" y="6995769"/>
                </a:lnTo>
                <a:lnTo>
                  <a:pt x="0" y="0"/>
                </a:lnTo>
                <a:close/>
              </a:path>
            </a:pathLst>
          </a:custGeom>
          <a:blipFill>
            <a:blip r:embed="rId3"/>
            <a:stretch>
              <a:fillRect l="0" t="0" r="0" b="0"/>
            </a:stretch>
          </a:blipFill>
        </p:spPr>
      </p:sp>
      <p:sp>
        <p:nvSpPr>
          <p:cNvPr name="TextBox 4" id="4"/>
          <p:cNvSpPr txBox="true"/>
          <p:nvPr/>
        </p:nvSpPr>
        <p:spPr>
          <a:xfrm rot="0">
            <a:off x="1028700" y="183853"/>
            <a:ext cx="16621722" cy="2026183"/>
          </a:xfrm>
          <a:prstGeom prst="rect">
            <a:avLst/>
          </a:prstGeom>
        </p:spPr>
        <p:txBody>
          <a:bodyPr anchor="t" rtlCol="false" tIns="0" lIns="0" bIns="0" rIns="0">
            <a:spAutoFit/>
          </a:bodyPr>
          <a:lstStyle/>
          <a:p>
            <a:pPr algn="l" marL="0" indent="0" lvl="0">
              <a:lnSpc>
                <a:spcPts val="7963"/>
              </a:lnSpc>
            </a:pPr>
            <a:r>
              <a:rPr lang="en-US" sz="6806" spc="442">
                <a:solidFill>
                  <a:srgbClr val="FFFFFF"/>
                </a:solidFill>
                <a:latin typeface="Alata"/>
                <a:ea typeface="Alata"/>
                <a:cs typeface="Alata"/>
                <a:sym typeface="Alata"/>
              </a:rPr>
              <a:t>Industry and sector-wise distribution of companies </a:t>
            </a:r>
          </a:p>
        </p:txBody>
      </p:sp>
      <p:sp>
        <p:nvSpPr>
          <p:cNvPr name="TextBox 5" id="5"/>
          <p:cNvSpPr txBox="true"/>
          <p:nvPr/>
        </p:nvSpPr>
        <p:spPr>
          <a:xfrm rot="0">
            <a:off x="3285156" y="9585863"/>
            <a:ext cx="13740483" cy="44773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Bold"/>
                <a:ea typeface="Glacial Indifference Bold"/>
                <a:cs typeface="Glacial Indifference Bold"/>
                <a:sym typeface="Glacial Indifference Bold"/>
              </a:rPr>
              <a:t>Distribution of Business ideas as per Industry seactor across Seasons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DAGOtU9pwj4</dc:identifier>
  <dcterms:modified xsi:type="dcterms:W3CDTF">2011-08-01T06:04:30Z</dcterms:modified>
  <cp:revision>1</cp:revision>
  <dc:title>Shark Tank EDA Project Presentation</dc:title>
</cp:coreProperties>
</file>